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6" r:id="rId6"/>
    <p:sldId id="258" r:id="rId7"/>
    <p:sldId id="259" r:id="rId8"/>
    <p:sldId id="272" r:id="rId9"/>
    <p:sldId id="260" r:id="rId10"/>
    <p:sldId id="261" r:id="rId11"/>
    <p:sldId id="262" r:id="rId12"/>
    <p:sldId id="263" r:id="rId13"/>
    <p:sldId id="264" r:id="rId14"/>
    <p:sldId id="266" r:id="rId15"/>
    <p:sldId id="265" r:id="rId16"/>
    <p:sldId id="267" r:id="rId17"/>
    <p:sldId id="274" r:id="rId18"/>
    <p:sldId id="268" r:id="rId19"/>
    <p:sldId id="269" r:id="rId20"/>
    <p:sldId id="270" r:id="rId21"/>
    <p:sldId id="271"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aligari" userId="f7c10c5e-934b-4fc6-a15e-a369d12894a6" providerId="ADAL" clId="{4A1F2FEB-BBB9-45AE-9B8A-E520BF33D1D9}"/>
    <pc:docChg chg="modSld">
      <pc:chgData name="Mrs Caligari" userId="f7c10c5e-934b-4fc6-a15e-a369d12894a6" providerId="ADAL" clId="{4A1F2FEB-BBB9-45AE-9B8A-E520BF33D1D9}" dt="2024-09-11T09:43:30.350" v="62" actId="20577"/>
      <pc:docMkLst>
        <pc:docMk/>
      </pc:docMkLst>
      <pc:sldChg chg="modSp">
        <pc:chgData name="Mrs Caligari" userId="f7c10c5e-934b-4fc6-a15e-a369d12894a6" providerId="ADAL" clId="{4A1F2FEB-BBB9-45AE-9B8A-E520BF33D1D9}" dt="2024-09-11T09:43:30.350" v="62" actId="20577"/>
        <pc:sldMkLst>
          <pc:docMk/>
          <pc:sldMk cId="2733712740" sldId="266"/>
        </pc:sldMkLst>
        <pc:spChg chg="mod">
          <ac:chgData name="Mrs Caligari" userId="f7c10c5e-934b-4fc6-a15e-a369d12894a6" providerId="ADAL" clId="{4A1F2FEB-BBB9-45AE-9B8A-E520BF33D1D9}" dt="2024-09-11T09:43:30.350" v="62" actId="20577"/>
          <ac:spMkLst>
            <pc:docMk/>
            <pc:sldMk cId="2733712740" sldId="266"/>
            <ac:spMk id="3" creationId="{9D33A58E-A38D-4F15-B04F-5F770AEE7F6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8A5CCE-4BC8-45E2-A1DC-D44A5981AC98}" type="datetimeFigureOut">
              <a:rPr lang="en-GB" smtClean="0"/>
              <a:t>11/09/2024</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FC1F97A-9A18-4181-AF2F-B9EA448199D1}" type="slidenum">
              <a:rPr lang="en-GB" smtClean="0"/>
              <a:t>‹#›</a:t>
            </a:fld>
            <a:endParaRPr lang="en-GB"/>
          </a:p>
        </p:txBody>
      </p:sp>
    </p:spTree>
    <p:extLst>
      <p:ext uri="{BB962C8B-B14F-4D97-AF65-F5344CB8AC3E}">
        <p14:creationId xmlns:p14="http://schemas.microsoft.com/office/powerpoint/2010/main" val="4285377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A5CCE-4BC8-45E2-A1DC-D44A5981AC98}"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93906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A5CCE-4BC8-45E2-A1DC-D44A5981AC98}"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131379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8A5CCE-4BC8-45E2-A1DC-D44A5981AC98}"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42222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8A5CCE-4BC8-45E2-A1DC-D44A5981AC98}" type="datetimeFigureOut">
              <a:rPr lang="en-GB" smtClean="0"/>
              <a:t>11/09/2024</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12416817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8A5CCE-4BC8-45E2-A1DC-D44A5981AC98}"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332259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8A5CCE-4BC8-45E2-A1DC-D44A5981AC98}"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2798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8A5CCE-4BC8-45E2-A1DC-D44A5981AC98}"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281492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A5CCE-4BC8-45E2-A1DC-D44A5981AC98}"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C1F97A-9A18-4181-AF2F-B9EA448199D1}" type="slidenum">
              <a:rPr lang="en-GB" smtClean="0"/>
              <a:t>‹#›</a:t>
            </a:fld>
            <a:endParaRPr lang="en-GB"/>
          </a:p>
        </p:txBody>
      </p:sp>
    </p:spTree>
    <p:extLst>
      <p:ext uri="{BB962C8B-B14F-4D97-AF65-F5344CB8AC3E}">
        <p14:creationId xmlns:p14="http://schemas.microsoft.com/office/powerpoint/2010/main" val="28852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68A5CCE-4BC8-45E2-A1DC-D44A5981AC98}" type="datetimeFigureOut">
              <a:rPr lang="en-GB" smtClean="0"/>
              <a:t>11/09/2024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FC1F97A-9A18-4181-AF2F-B9EA448199D1}"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494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8A5CCE-4BC8-45E2-A1DC-D44A5981AC98}" type="datetimeFigureOut">
              <a:rPr lang="en-GB" smtClean="0"/>
              <a:t>11/09/2024</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FC1F97A-9A18-4181-AF2F-B9EA448199D1}"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02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8A5CCE-4BC8-45E2-A1DC-D44A5981AC98}" type="datetimeFigureOut">
              <a:rPr lang="en-GB" smtClean="0"/>
              <a:t>11/09/2024</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FC1F97A-9A18-4181-AF2F-B9EA448199D1}" type="slidenum">
              <a:rPr lang="en-GB" smtClean="0"/>
              <a:t>‹#›</a:t>
            </a:fld>
            <a:endParaRPr lang="en-GB"/>
          </a:p>
        </p:txBody>
      </p:sp>
    </p:spTree>
    <p:extLst>
      <p:ext uri="{BB962C8B-B14F-4D97-AF65-F5344CB8AC3E}">
        <p14:creationId xmlns:p14="http://schemas.microsoft.com/office/powerpoint/2010/main" val="1503163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Oxenhall@gorsleygoffs.hereford.sch.uk"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oakerwoodleisure.co.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88A5-61D6-4DDE-953D-267C91C5F433}"/>
              </a:ext>
            </a:extLst>
          </p:cNvPr>
          <p:cNvSpPr>
            <a:spLocks noGrp="1"/>
          </p:cNvSpPr>
          <p:nvPr>
            <p:ph type="title"/>
          </p:nvPr>
        </p:nvSpPr>
        <p:spPr>
          <a:xfrm>
            <a:off x="1374937" y="2199538"/>
            <a:ext cx="9070848" cy="1229462"/>
          </a:xfrm>
        </p:spPr>
        <p:txBody>
          <a:bodyPr/>
          <a:lstStyle/>
          <a:p>
            <a:r>
              <a:rPr lang="en-GB" sz="6000" dirty="0"/>
              <a:t>Welcome to Oxenhall class</a:t>
            </a:r>
          </a:p>
        </p:txBody>
      </p:sp>
      <p:sp>
        <p:nvSpPr>
          <p:cNvPr id="3" name="Text Placeholder 2">
            <a:extLst>
              <a:ext uri="{FF2B5EF4-FFF2-40B4-BE49-F238E27FC236}">
                <a16:creationId xmlns:a16="http://schemas.microsoft.com/office/drawing/2014/main" id="{B7ACA4E5-1115-4786-9256-636F99B1EB0A}"/>
              </a:ext>
            </a:extLst>
          </p:cNvPr>
          <p:cNvSpPr>
            <a:spLocks noGrp="1"/>
          </p:cNvSpPr>
          <p:nvPr>
            <p:ph type="body" idx="1"/>
          </p:nvPr>
        </p:nvSpPr>
        <p:spPr>
          <a:xfrm>
            <a:off x="1517033" y="3689676"/>
            <a:ext cx="9070848" cy="1847524"/>
          </a:xfrm>
        </p:spPr>
        <p:txBody>
          <a:bodyPr>
            <a:normAutofit fontScale="85000" lnSpcReduction="20000"/>
          </a:bodyPr>
          <a:lstStyle/>
          <a:p>
            <a:r>
              <a:rPr lang="en-GB" sz="3600" dirty="0"/>
              <a:t>Mrs Caligari </a:t>
            </a:r>
            <a:r>
              <a:rPr lang="en-GB" sz="2600" dirty="0"/>
              <a:t>(Mon, Tues and Weds) </a:t>
            </a:r>
          </a:p>
          <a:p>
            <a:r>
              <a:rPr lang="en-GB" sz="3600" dirty="0"/>
              <a:t>&amp; Mr Pascoe </a:t>
            </a:r>
            <a:r>
              <a:rPr lang="en-GB" sz="2400" dirty="0"/>
              <a:t>(Thurs and Fri)</a:t>
            </a:r>
          </a:p>
          <a:p>
            <a:r>
              <a:rPr lang="en-GB" sz="2200" u="sng" dirty="0"/>
              <a:t>Learning support</a:t>
            </a:r>
          </a:p>
          <a:p>
            <a:r>
              <a:rPr lang="en-GB" sz="3600" dirty="0"/>
              <a:t>Mrs Carmichael</a:t>
            </a:r>
          </a:p>
        </p:txBody>
      </p:sp>
      <p:sp>
        <p:nvSpPr>
          <p:cNvPr id="4" name="TextBox 3">
            <a:extLst>
              <a:ext uri="{FF2B5EF4-FFF2-40B4-BE49-F238E27FC236}">
                <a16:creationId xmlns:a16="http://schemas.microsoft.com/office/drawing/2014/main" id="{1205AA34-86DC-4D8F-8E52-44CE9EB38A64}"/>
              </a:ext>
            </a:extLst>
          </p:cNvPr>
          <p:cNvSpPr txBox="1"/>
          <p:nvPr/>
        </p:nvSpPr>
        <p:spPr>
          <a:xfrm>
            <a:off x="5138057" y="1320800"/>
            <a:ext cx="1828801" cy="646331"/>
          </a:xfrm>
          <a:prstGeom prst="rect">
            <a:avLst/>
          </a:prstGeom>
          <a:noFill/>
        </p:spPr>
        <p:txBody>
          <a:bodyPr wrap="square" rtlCol="0">
            <a:spAutoFit/>
          </a:bodyPr>
          <a:lstStyle/>
          <a:p>
            <a:pPr algn="ctr"/>
            <a:r>
              <a:rPr lang="en-GB" sz="3600" dirty="0"/>
              <a:t>Year 4</a:t>
            </a:r>
          </a:p>
        </p:txBody>
      </p:sp>
    </p:spTree>
    <p:extLst>
      <p:ext uri="{BB962C8B-B14F-4D97-AF65-F5344CB8AC3E}">
        <p14:creationId xmlns:p14="http://schemas.microsoft.com/office/powerpoint/2010/main" val="26863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Behaviour Expectations</a:t>
            </a:r>
          </a:p>
          <a:p>
            <a:endParaRPr lang="en-GB" sz="2400" dirty="0"/>
          </a:p>
          <a:p>
            <a:pPr marL="342900" indent="-342900" algn="l">
              <a:buFont typeface="Arial" panose="020B0604020202020204" pitchFamily="34" charset="0"/>
              <a:buChar char="•"/>
            </a:pPr>
            <a:r>
              <a:rPr lang="en-GB" sz="2400" dirty="0"/>
              <a:t>“Be ready! Be respectful! Be safe!” – school rules</a:t>
            </a:r>
          </a:p>
          <a:p>
            <a:pPr marL="342900" indent="-342900" algn="l">
              <a:buFont typeface="Arial" panose="020B0604020202020204" pitchFamily="34" charset="0"/>
              <a:buChar char="•"/>
            </a:pPr>
            <a:r>
              <a:rPr lang="en-GB" sz="2400" dirty="0"/>
              <a:t>“Try your best!” – class rule</a:t>
            </a:r>
          </a:p>
          <a:p>
            <a:pPr marL="342900" indent="-342900" algn="l">
              <a:buFont typeface="Arial" panose="020B0604020202020204" pitchFamily="34" charset="0"/>
              <a:buChar char="•"/>
            </a:pPr>
            <a:r>
              <a:rPr lang="en-GB" sz="2400" dirty="0"/>
              <a:t>School behaviour policy</a:t>
            </a:r>
          </a:p>
          <a:p>
            <a:pPr marL="342900" indent="-342900" algn="l">
              <a:buFont typeface="Arial" panose="020B0604020202020204" pitchFamily="34" charset="0"/>
              <a:buChar char="•"/>
            </a:pPr>
            <a:r>
              <a:rPr lang="en-GB" sz="2400" dirty="0"/>
              <a:t>Class charter</a:t>
            </a:r>
          </a:p>
          <a:p>
            <a:pPr marL="342900" indent="-342900" algn="l">
              <a:buFont typeface="Arial" panose="020B0604020202020204" pitchFamily="34" charset="0"/>
              <a:buChar char="•"/>
            </a:pPr>
            <a:r>
              <a:rPr lang="en-GB" sz="2400" dirty="0"/>
              <a:t>House points and rewards</a:t>
            </a:r>
          </a:p>
          <a:p>
            <a:pPr marL="342900" indent="-342900" algn="l">
              <a:buFont typeface="Arial" panose="020B0604020202020204" pitchFamily="34" charset="0"/>
              <a:buChar char="•"/>
            </a:pPr>
            <a:r>
              <a:rPr lang="en-GB" sz="2400" dirty="0"/>
              <a:t>Champion certificates – for achievement, effort and attitude</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dirty="0"/>
              <a:t>Honesty – if you’ve made a mistake own it and learn from it!</a:t>
            </a:r>
          </a:p>
          <a:p>
            <a:pPr algn="l"/>
            <a:endParaRPr lang="en-GB" sz="2400" dirty="0"/>
          </a:p>
          <a:p>
            <a:endParaRPr lang="en-GB" sz="1800" b="1" u="sng" dirty="0"/>
          </a:p>
          <a:p>
            <a:pPr algn="r"/>
            <a:endParaRPr lang="en-GB" sz="2400" dirty="0"/>
          </a:p>
        </p:txBody>
      </p:sp>
    </p:spTree>
    <p:extLst>
      <p:ext uri="{BB962C8B-B14F-4D97-AF65-F5344CB8AC3E}">
        <p14:creationId xmlns:p14="http://schemas.microsoft.com/office/powerpoint/2010/main" val="62894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729515"/>
          </a:xfrm>
          <a:solidFill>
            <a:schemeClr val="bg1"/>
          </a:solidFill>
          <a:ln>
            <a:noFill/>
          </a:ln>
        </p:spPr>
        <p:txBody>
          <a:bodyPr>
            <a:normAutofit fontScale="92500" lnSpcReduction="10000"/>
          </a:bodyPr>
          <a:lstStyle/>
          <a:p>
            <a:r>
              <a:rPr lang="en-GB" sz="4000" b="1" u="sng" dirty="0"/>
              <a:t>Uniform Expectations</a:t>
            </a:r>
          </a:p>
          <a:p>
            <a:endParaRPr lang="en-GB" sz="2400" dirty="0"/>
          </a:p>
          <a:p>
            <a:pPr algn="l"/>
            <a:r>
              <a:rPr lang="en-GB" sz="2400" dirty="0"/>
              <a:t>Please ensure all uniform is labelled…with </a:t>
            </a:r>
            <a:r>
              <a:rPr lang="en-GB" sz="2400" b="1" dirty="0"/>
              <a:t>your child’s name</a:t>
            </a:r>
            <a:r>
              <a:rPr lang="en-GB" sz="2400" dirty="0"/>
              <a:t>!</a:t>
            </a:r>
          </a:p>
          <a:p>
            <a:pPr algn="l"/>
            <a:endParaRPr lang="en-GB" sz="2400" dirty="0"/>
          </a:p>
          <a:p>
            <a:pPr algn="l"/>
            <a:r>
              <a:rPr lang="en-GB" sz="2400" b="1" dirty="0"/>
              <a:t>Indoor PE </a:t>
            </a:r>
            <a:r>
              <a:rPr lang="en-GB" sz="2400" dirty="0"/>
              <a:t>– white t-shirt, burgundy shorts</a:t>
            </a:r>
          </a:p>
          <a:p>
            <a:pPr algn="l"/>
            <a:endParaRPr lang="en-GB" sz="2400" dirty="0"/>
          </a:p>
          <a:p>
            <a:pPr algn="l"/>
            <a:r>
              <a:rPr lang="en-GB" sz="2400" b="1" dirty="0"/>
              <a:t>Outdoor PE </a:t>
            </a:r>
            <a:r>
              <a:rPr lang="en-GB" sz="2400" dirty="0"/>
              <a:t>– white t-shirt, burgundy shorts, a change of socks 			and trainers.</a:t>
            </a:r>
          </a:p>
          <a:p>
            <a:pPr algn="l"/>
            <a:r>
              <a:rPr lang="en-GB" sz="2400" dirty="0"/>
              <a:t> 		</a:t>
            </a:r>
          </a:p>
          <a:p>
            <a:pPr algn="l"/>
            <a:r>
              <a:rPr lang="en-GB" sz="2400" b="1" dirty="0"/>
              <a:t>Cold weather </a:t>
            </a:r>
            <a:r>
              <a:rPr lang="en-GB" sz="2400" dirty="0"/>
              <a:t>– black, grey or navy joggers, with school sweatshirt				or hoodie </a:t>
            </a:r>
            <a:r>
              <a:rPr lang="en-GB" sz="2000" i="1" dirty="0"/>
              <a:t>(For hockey – Autumn 1 - shin pads with long 			socks are </a:t>
            </a:r>
            <a:r>
              <a:rPr lang="en-GB" sz="2000" i="1"/>
              <a:t>highly recommended.)</a:t>
            </a:r>
            <a:endParaRPr lang="en-GB" sz="2000" i="1" dirty="0"/>
          </a:p>
          <a:p>
            <a:pPr algn="l"/>
            <a:endParaRPr lang="en-GB" sz="2400" dirty="0"/>
          </a:p>
          <a:p>
            <a:r>
              <a:rPr lang="en-GB" sz="2400" b="1" dirty="0"/>
              <a:t>We aim to get outside if at all possible, so please ensure your child has warm options and a change of socks!</a:t>
            </a:r>
          </a:p>
          <a:p>
            <a:pPr algn="l"/>
            <a:endParaRPr lang="en-GB" sz="2400" dirty="0"/>
          </a:p>
          <a:p>
            <a:pPr algn="l"/>
            <a:r>
              <a:rPr lang="en-GB" sz="2400" b="1" dirty="0"/>
              <a:t>Safety</a:t>
            </a:r>
            <a:r>
              <a:rPr lang="en-GB" sz="2400" dirty="0"/>
              <a:t>: </a:t>
            </a:r>
            <a:r>
              <a:rPr lang="en-GB" sz="2200" i="1" dirty="0"/>
              <a:t>long hair must be tied up, earrings removed or taped, watches removed</a:t>
            </a:r>
          </a:p>
          <a:p>
            <a:endParaRPr lang="en-GB" sz="1800" b="1" u="sng" dirty="0"/>
          </a:p>
          <a:p>
            <a:pPr algn="r"/>
            <a:endParaRPr lang="en-GB" sz="2400" dirty="0"/>
          </a:p>
        </p:txBody>
      </p:sp>
    </p:spTree>
    <p:extLst>
      <p:ext uri="{BB962C8B-B14F-4D97-AF65-F5344CB8AC3E}">
        <p14:creationId xmlns:p14="http://schemas.microsoft.com/office/powerpoint/2010/main" val="273371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The Curriculum</a:t>
            </a:r>
          </a:p>
          <a:p>
            <a:endParaRPr lang="en-GB" sz="2400" dirty="0"/>
          </a:p>
          <a:p>
            <a:r>
              <a:rPr lang="en-GB" sz="2400" dirty="0"/>
              <a:t>National Curriculum (2014)</a:t>
            </a:r>
          </a:p>
          <a:p>
            <a:endParaRPr lang="en-GB" sz="2400" b="1" dirty="0"/>
          </a:p>
          <a:p>
            <a:pPr marL="342900" indent="-342900">
              <a:buFont typeface="Arial" panose="020B0604020202020204" pitchFamily="34" charset="0"/>
              <a:buChar char="•"/>
            </a:pPr>
            <a:r>
              <a:rPr lang="en-GB" sz="2400" dirty="0"/>
              <a:t>Skills-based curriculum taught through termly topics</a:t>
            </a:r>
          </a:p>
          <a:p>
            <a:pPr marL="1257300" lvl="2" indent="-342900" algn="l">
              <a:buFont typeface="Arial" panose="020B0604020202020204" pitchFamily="34" charset="0"/>
              <a:buChar char="•"/>
            </a:pPr>
            <a:r>
              <a:rPr lang="en-GB" sz="2400" dirty="0"/>
              <a:t>Daily Maths and English</a:t>
            </a:r>
          </a:p>
          <a:p>
            <a:pPr marL="1257300" lvl="2" indent="-342900" algn="l">
              <a:buFont typeface="Arial" panose="020B0604020202020204" pitchFamily="34" charset="0"/>
              <a:buChar char="•"/>
            </a:pPr>
            <a:r>
              <a:rPr lang="en-GB" sz="2400" dirty="0"/>
              <a:t>Weekly Science</a:t>
            </a:r>
          </a:p>
          <a:p>
            <a:pPr algn="l"/>
            <a:endParaRPr lang="en-GB" sz="2400" dirty="0"/>
          </a:p>
          <a:p>
            <a:endParaRPr lang="en-GB" sz="1800" b="1" u="sng" dirty="0"/>
          </a:p>
          <a:p>
            <a:pPr algn="r"/>
            <a:endParaRPr lang="en-GB" sz="2400" dirty="0"/>
          </a:p>
        </p:txBody>
      </p:sp>
    </p:spTree>
    <p:extLst>
      <p:ext uri="{BB962C8B-B14F-4D97-AF65-F5344CB8AC3E}">
        <p14:creationId xmlns:p14="http://schemas.microsoft.com/office/powerpoint/2010/main" val="223805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Maths</a:t>
            </a:r>
            <a:endParaRPr lang="en-GB" sz="2400" dirty="0"/>
          </a:p>
          <a:p>
            <a:pPr algn="l"/>
            <a:r>
              <a:rPr lang="en-GB" sz="2400" b="1" u="sng" dirty="0"/>
              <a:t>In school</a:t>
            </a:r>
          </a:p>
          <a:p>
            <a:pPr marL="342900" indent="-342900" algn="l">
              <a:buFont typeface="Arial" panose="020B0604020202020204" pitchFamily="34" charset="0"/>
              <a:buChar char="•"/>
            </a:pPr>
            <a:r>
              <a:rPr lang="en-GB" sz="2400" dirty="0"/>
              <a:t>Focus on </a:t>
            </a:r>
            <a:r>
              <a:rPr lang="en-GB" sz="2400" b="1" dirty="0"/>
              <a:t>mental maths </a:t>
            </a:r>
            <a:r>
              <a:rPr lang="en-GB" sz="2400" dirty="0"/>
              <a:t>strategies and real life problem solving</a:t>
            </a:r>
          </a:p>
          <a:p>
            <a:pPr marL="342900" indent="-342900" algn="l">
              <a:buFont typeface="Arial" panose="020B0604020202020204" pitchFamily="34" charset="0"/>
              <a:buChar char="•"/>
            </a:pPr>
            <a:r>
              <a:rPr lang="en-GB" sz="2400" b="1" dirty="0"/>
              <a:t>Spiral curriculum </a:t>
            </a:r>
            <a:r>
              <a:rPr lang="en-GB" sz="2400" dirty="0"/>
              <a:t>revisiting topics, particularly key numeracy operations (</a:t>
            </a:r>
            <a:r>
              <a:rPr lang="en-GB" sz="1800" i="1" dirty="0"/>
              <a:t>Following the White Rose scheme</a:t>
            </a:r>
            <a:r>
              <a:rPr lang="en-GB" sz="2400" dirty="0"/>
              <a:t>)</a:t>
            </a:r>
          </a:p>
          <a:p>
            <a:pPr marL="342900" indent="-342900" algn="l">
              <a:buFont typeface="Arial" panose="020B0604020202020204" pitchFamily="34" charset="0"/>
              <a:buChar char="•"/>
            </a:pPr>
            <a:r>
              <a:rPr lang="en-GB" sz="2400" b="1" dirty="0"/>
              <a:t>Fluent in 5 </a:t>
            </a:r>
            <a:r>
              <a:rPr lang="en-GB" sz="2400" dirty="0"/>
              <a:t>– daily recap sessions to develop fluency</a:t>
            </a:r>
          </a:p>
          <a:p>
            <a:pPr marL="342900" indent="-342900" algn="l">
              <a:buFont typeface="Arial" panose="020B0604020202020204" pitchFamily="34" charset="0"/>
              <a:buChar char="•"/>
            </a:pPr>
            <a:r>
              <a:rPr lang="en-GB" sz="2400" b="1" dirty="0"/>
              <a:t>Times Tables </a:t>
            </a:r>
            <a:r>
              <a:rPr lang="en-GB" sz="2400" dirty="0"/>
              <a:t>– recapping 2, 5, 10s (Y2) and 3, 4 and 8s (Y3) as well as learning 6, 7, 9, 11 and 12s. </a:t>
            </a:r>
          </a:p>
          <a:p>
            <a:pPr marL="342900" indent="-342900" algn="l">
              <a:buFont typeface="Arial" panose="020B0604020202020204" pitchFamily="34" charset="0"/>
              <a:buChar char="•"/>
            </a:pPr>
            <a:endParaRPr lang="en-GB" sz="2400" dirty="0"/>
          </a:p>
          <a:p>
            <a:pPr algn="l"/>
            <a:r>
              <a:rPr lang="en-GB" sz="2400" b="1" u="sng" dirty="0"/>
              <a:t>At Home</a:t>
            </a:r>
          </a:p>
          <a:p>
            <a:pPr marL="342900" indent="-342900" algn="l">
              <a:buFont typeface="Arial" panose="020B0604020202020204" pitchFamily="34" charset="0"/>
              <a:buChar char="•"/>
            </a:pPr>
            <a:r>
              <a:rPr lang="en-GB" sz="2400" dirty="0"/>
              <a:t>Practise tables frequently, in a variety of ways, to </a:t>
            </a:r>
            <a:r>
              <a:rPr lang="en-GB" sz="2400" b="1" dirty="0"/>
              <a:t>develop instant recall</a:t>
            </a:r>
            <a:r>
              <a:rPr lang="en-GB" sz="2400" dirty="0"/>
              <a:t>.</a:t>
            </a:r>
          </a:p>
          <a:p>
            <a:pPr marL="342900" indent="-342900" algn="l">
              <a:buFont typeface="Arial" panose="020B0604020202020204" pitchFamily="34" charset="0"/>
              <a:buChar char="•"/>
            </a:pPr>
            <a:r>
              <a:rPr lang="en-GB" sz="2400" dirty="0"/>
              <a:t>Use maths in real life contexts, e.g. </a:t>
            </a:r>
            <a:r>
              <a:rPr lang="en-GB" sz="2400" b="1" dirty="0"/>
              <a:t>time, money, measurements</a:t>
            </a:r>
          </a:p>
          <a:p>
            <a:endParaRPr lang="en-GB" sz="1800" b="1" u="sng" dirty="0"/>
          </a:p>
          <a:p>
            <a:pPr algn="r"/>
            <a:endParaRPr lang="en-GB" sz="2400" dirty="0"/>
          </a:p>
        </p:txBody>
      </p:sp>
      <p:pic>
        <p:nvPicPr>
          <p:cNvPr id="1026" name="Picture 2" descr="Times Tables Rock Stars - Apps on Google Play">
            <a:extLst>
              <a:ext uri="{FF2B5EF4-FFF2-40B4-BE49-F238E27FC236}">
                <a16:creationId xmlns:a16="http://schemas.microsoft.com/office/drawing/2014/main" id="{4CD8FF42-316A-4978-9E2B-41BF23893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166" y="5138738"/>
            <a:ext cx="14573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4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64C7-EFAE-4316-85CD-6531E835FB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747FD62-4663-4A54-B3B3-15E444D3826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D481A14-36D6-4ED5-8C2B-D13954EA2FF5}"/>
              </a:ext>
            </a:extLst>
          </p:cNvPr>
          <p:cNvPicPr>
            <a:picLocks noChangeAspect="1"/>
          </p:cNvPicPr>
          <p:nvPr/>
        </p:nvPicPr>
        <p:blipFill>
          <a:blip r:embed="rId2"/>
          <a:stretch>
            <a:fillRect/>
          </a:stretch>
        </p:blipFill>
        <p:spPr>
          <a:xfrm>
            <a:off x="370489" y="199647"/>
            <a:ext cx="11451022" cy="6458705"/>
          </a:xfrm>
          <a:prstGeom prst="rect">
            <a:avLst/>
          </a:prstGeom>
        </p:spPr>
      </p:pic>
    </p:spTree>
    <p:extLst>
      <p:ext uri="{BB962C8B-B14F-4D97-AF65-F5344CB8AC3E}">
        <p14:creationId xmlns:p14="http://schemas.microsoft.com/office/powerpoint/2010/main" val="138268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fontScale="92500" lnSpcReduction="10000"/>
          </a:bodyPr>
          <a:lstStyle/>
          <a:p>
            <a:r>
              <a:rPr lang="en-GB" sz="4000" b="1" u="sng" dirty="0"/>
              <a:t>English</a:t>
            </a:r>
            <a:endParaRPr lang="en-GB" sz="2400" dirty="0"/>
          </a:p>
          <a:p>
            <a:pPr algn="l"/>
            <a:r>
              <a:rPr lang="en-GB" sz="2400" b="1" u="sng" dirty="0"/>
              <a:t>In school</a:t>
            </a:r>
          </a:p>
          <a:p>
            <a:pPr marL="342900" indent="-342900" algn="l">
              <a:buFont typeface="Arial" panose="020B0604020202020204" pitchFamily="34" charset="0"/>
              <a:buChar char="•"/>
            </a:pPr>
            <a:r>
              <a:rPr lang="en-GB" sz="2400" dirty="0"/>
              <a:t>Speaking and listening (incl. weekly drama lessons)</a:t>
            </a:r>
          </a:p>
          <a:p>
            <a:pPr marL="342900" indent="-342900" algn="l">
              <a:buFont typeface="Arial" panose="020B0604020202020204" pitchFamily="34" charset="0"/>
              <a:buChar char="•"/>
            </a:pPr>
            <a:r>
              <a:rPr lang="en-GB" sz="2400" dirty="0"/>
              <a:t>Reading</a:t>
            </a:r>
          </a:p>
          <a:p>
            <a:pPr marL="342900" indent="-342900" algn="l">
              <a:buFont typeface="Arial" panose="020B0604020202020204" pitchFamily="34" charset="0"/>
              <a:buChar char="•"/>
            </a:pPr>
            <a:r>
              <a:rPr lang="en-GB" sz="2400" dirty="0"/>
              <a:t>Writing</a:t>
            </a:r>
          </a:p>
          <a:p>
            <a:pPr marL="342900" indent="-342900" algn="l">
              <a:buFont typeface="Arial" panose="020B0604020202020204" pitchFamily="34" charset="0"/>
              <a:buChar char="•"/>
            </a:pPr>
            <a:r>
              <a:rPr lang="en-GB" sz="2400" dirty="0"/>
              <a:t>Handwriting</a:t>
            </a:r>
          </a:p>
          <a:p>
            <a:pPr marL="342900" indent="-342900" algn="l">
              <a:buFont typeface="Arial" panose="020B0604020202020204" pitchFamily="34" charset="0"/>
              <a:buChar char="•"/>
            </a:pPr>
            <a:r>
              <a:rPr lang="en-GB" sz="2400" dirty="0"/>
              <a:t>Spellings – weekly lists, practised daily</a:t>
            </a:r>
          </a:p>
          <a:p>
            <a:pPr marL="342900" indent="-342900" algn="l">
              <a:buFont typeface="Arial" panose="020B0604020202020204" pitchFamily="34" charset="0"/>
              <a:buChar char="•"/>
            </a:pPr>
            <a:endParaRPr lang="en-GB" sz="2400" dirty="0"/>
          </a:p>
          <a:p>
            <a:pPr algn="l"/>
            <a:r>
              <a:rPr lang="en-GB" sz="2400" b="1" u="sng" dirty="0"/>
              <a:t>At Home</a:t>
            </a:r>
          </a:p>
          <a:p>
            <a:pPr marL="285750" indent="-285750" algn="l">
              <a:buFont typeface="Arial" panose="020B0604020202020204" pitchFamily="34" charset="0"/>
              <a:buChar char="•"/>
            </a:pPr>
            <a:r>
              <a:rPr lang="en-GB" sz="2400" dirty="0"/>
              <a:t>Practise </a:t>
            </a:r>
            <a:r>
              <a:rPr lang="en-GB" sz="2400" b="1" dirty="0"/>
              <a:t>weekly spellings</a:t>
            </a:r>
            <a:r>
              <a:rPr lang="en-GB" sz="2400" dirty="0"/>
              <a:t>: use </a:t>
            </a:r>
            <a:r>
              <a:rPr lang="en-GB" sz="2400" dirty="0" err="1"/>
              <a:t>Edshed</a:t>
            </a:r>
            <a:r>
              <a:rPr lang="en-GB" sz="2400" dirty="0"/>
              <a:t> (and/or ‘Look, say, cover, write, check sheets).</a:t>
            </a:r>
          </a:p>
          <a:p>
            <a:pPr marL="285750" indent="-285750" algn="l">
              <a:buFont typeface="Arial" panose="020B0604020202020204" pitchFamily="34" charset="0"/>
              <a:buChar char="•"/>
            </a:pPr>
            <a:r>
              <a:rPr lang="en-GB" sz="2400" b="1" dirty="0"/>
              <a:t>Reading</a:t>
            </a:r>
            <a:r>
              <a:rPr lang="en-GB" sz="2400" dirty="0"/>
              <a:t> – please continue to read to and listen to your child read. Please don’t be tempted to stop because they can read independently, they still need to develop their vocabulary,  expression and understanding. Audio books can be a good option too for introducing a wider writing style and richer vocabulary.</a:t>
            </a:r>
          </a:p>
          <a:p>
            <a:pPr algn="r"/>
            <a:endParaRPr lang="en-GB" sz="2400" dirty="0"/>
          </a:p>
        </p:txBody>
      </p:sp>
      <p:pic>
        <p:nvPicPr>
          <p:cNvPr id="2" name="Picture 1">
            <a:extLst>
              <a:ext uri="{FF2B5EF4-FFF2-40B4-BE49-F238E27FC236}">
                <a16:creationId xmlns:a16="http://schemas.microsoft.com/office/drawing/2014/main" id="{457F89E3-9FFD-4E2E-A5A7-B52832932D1C}"/>
              </a:ext>
            </a:extLst>
          </p:cNvPr>
          <p:cNvPicPr>
            <a:picLocks noChangeAspect="1"/>
          </p:cNvPicPr>
          <p:nvPr/>
        </p:nvPicPr>
        <p:blipFill>
          <a:blip r:embed="rId2"/>
          <a:stretch>
            <a:fillRect/>
          </a:stretch>
        </p:blipFill>
        <p:spPr>
          <a:xfrm>
            <a:off x="8758376" y="423973"/>
            <a:ext cx="3012710" cy="1638016"/>
          </a:xfrm>
          <a:prstGeom prst="rect">
            <a:avLst/>
          </a:prstGeom>
        </p:spPr>
      </p:pic>
      <p:pic>
        <p:nvPicPr>
          <p:cNvPr id="2050" name="Picture 2" descr="EdShed Web Game - Spelling Shed and MathShed">
            <a:extLst>
              <a:ext uri="{FF2B5EF4-FFF2-40B4-BE49-F238E27FC236}">
                <a16:creationId xmlns:a16="http://schemas.microsoft.com/office/drawing/2014/main" id="{3AF0432D-1C12-420B-A622-F4229E6C2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969" y="2627838"/>
            <a:ext cx="1998373" cy="105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3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Small Group Work</a:t>
            </a:r>
          </a:p>
          <a:p>
            <a:endParaRPr lang="en-GB" sz="4000" b="1" u="sng" dirty="0"/>
          </a:p>
          <a:p>
            <a:r>
              <a:rPr lang="en-GB" sz="2400" dirty="0"/>
              <a:t>At some point in the year, your child might have the opportunity to participate in a small group session aimed at supporting their academic or social development.</a:t>
            </a:r>
          </a:p>
          <a:p>
            <a:endParaRPr lang="en-GB" sz="2400" dirty="0"/>
          </a:p>
          <a:p>
            <a:r>
              <a:rPr lang="en-GB" sz="2400" dirty="0"/>
              <a:t>This may be a one off but is more usually on a 6 weekly basis.</a:t>
            </a:r>
          </a:p>
          <a:p>
            <a:pPr algn="r"/>
            <a:endParaRPr lang="en-GB" sz="2400" dirty="0"/>
          </a:p>
        </p:txBody>
      </p:sp>
      <p:pic>
        <p:nvPicPr>
          <p:cNvPr id="3074" name="Picture 2" descr="Pin on dibujos">
            <a:extLst>
              <a:ext uri="{FF2B5EF4-FFF2-40B4-BE49-F238E27FC236}">
                <a16:creationId xmlns:a16="http://schemas.microsoft.com/office/drawing/2014/main" id="{199079AF-901F-42EC-9638-066BE72AA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471" y="3943577"/>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2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lnSpcReduction="10000"/>
          </a:bodyPr>
          <a:lstStyle/>
          <a:p>
            <a:r>
              <a:rPr lang="en-GB" sz="4000" b="1" u="sng" dirty="0"/>
              <a:t>Homework</a:t>
            </a:r>
          </a:p>
          <a:p>
            <a:endParaRPr lang="en-GB" b="1" u="sng" dirty="0"/>
          </a:p>
          <a:p>
            <a:r>
              <a:rPr lang="en-GB" sz="2400" dirty="0"/>
              <a:t>Our home-school partnership is so valuable to your child. Homework gives an opportunity for them to embed their learning, by extra 1:1 practice.</a:t>
            </a:r>
          </a:p>
          <a:p>
            <a:endParaRPr lang="en-GB" sz="2400" dirty="0"/>
          </a:p>
          <a:p>
            <a:r>
              <a:rPr lang="en-GB" sz="2400" b="1" dirty="0"/>
              <a:t>Homework is due in every Wednesday.</a:t>
            </a:r>
          </a:p>
          <a:p>
            <a:pPr marL="342900" indent="-342900" algn="l">
              <a:buFont typeface="Arial" panose="020B0604020202020204" pitchFamily="34" charset="0"/>
              <a:buChar char="•"/>
            </a:pPr>
            <a:r>
              <a:rPr lang="en-GB" sz="2400" b="1" dirty="0"/>
              <a:t>Reading</a:t>
            </a:r>
            <a:r>
              <a:rPr lang="en-GB" sz="2400" dirty="0"/>
              <a:t> – daily is best,  make it part of your child’s routine</a:t>
            </a:r>
          </a:p>
          <a:p>
            <a:pPr marL="342900" indent="-342900" algn="l">
              <a:buFont typeface="Arial" panose="020B0604020202020204" pitchFamily="34" charset="0"/>
              <a:buChar char="•"/>
            </a:pPr>
            <a:r>
              <a:rPr lang="en-GB" sz="2400" b="1" dirty="0"/>
              <a:t>Spellings</a:t>
            </a:r>
            <a:r>
              <a:rPr lang="en-GB" sz="2400" dirty="0"/>
              <a:t> –test on Friday – </a:t>
            </a:r>
            <a:r>
              <a:rPr lang="en-GB" sz="2400" dirty="0" err="1"/>
              <a:t>EdShed</a:t>
            </a:r>
            <a:r>
              <a:rPr lang="en-GB" sz="2400" dirty="0"/>
              <a:t> is a fun way to learn</a:t>
            </a:r>
          </a:p>
          <a:p>
            <a:pPr marL="342900" indent="-342900" algn="l">
              <a:buFont typeface="Arial" panose="020B0604020202020204" pitchFamily="34" charset="0"/>
              <a:buChar char="•"/>
            </a:pPr>
            <a:r>
              <a:rPr lang="en-GB" sz="2400" b="1" dirty="0" err="1"/>
              <a:t>TTRockstars</a:t>
            </a:r>
            <a:r>
              <a:rPr lang="en-GB" sz="2400" dirty="0"/>
              <a:t> – 5 mins, 5 times per week. There will be certificates and challenges to win.</a:t>
            </a:r>
          </a:p>
          <a:p>
            <a:pPr marL="342900" indent="-342900" algn="l">
              <a:buFont typeface="Arial" panose="020B0604020202020204" pitchFamily="34" charset="0"/>
              <a:buChar char="•"/>
            </a:pPr>
            <a:r>
              <a:rPr lang="en-GB" sz="2400" b="1" dirty="0"/>
              <a:t>My Maths </a:t>
            </a:r>
            <a:r>
              <a:rPr lang="en-GB" sz="2400" dirty="0"/>
              <a:t>– fortnightly</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dirty="0"/>
              <a:t>One other piece of homework should be selected from the options given. Handwritten, typed, video, photographs, PPT – it’s not intended to be a battle.</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pPr algn="r"/>
            <a:endParaRPr lang="en-GB" sz="2400" dirty="0"/>
          </a:p>
        </p:txBody>
      </p:sp>
    </p:spTree>
    <p:extLst>
      <p:ext uri="{BB962C8B-B14F-4D97-AF65-F5344CB8AC3E}">
        <p14:creationId xmlns:p14="http://schemas.microsoft.com/office/powerpoint/2010/main" val="27769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lnSpcReduction="10000"/>
          </a:bodyPr>
          <a:lstStyle/>
          <a:p>
            <a:r>
              <a:rPr lang="en-GB" sz="4000" b="1" u="sng" dirty="0"/>
              <a:t>Working together</a:t>
            </a:r>
          </a:p>
          <a:p>
            <a:endParaRPr lang="en-GB" b="1" u="sng" dirty="0"/>
          </a:p>
          <a:p>
            <a:pPr marL="342900" indent="-342900" algn="l">
              <a:buFont typeface="Arial" panose="020B0604020202020204" pitchFamily="34" charset="0"/>
              <a:buChar char="•"/>
            </a:pPr>
            <a:r>
              <a:rPr lang="en-GB" sz="2400" dirty="0"/>
              <a:t>Support your child to establish routines around homework, reading and uniform. </a:t>
            </a:r>
          </a:p>
          <a:p>
            <a:pPr marL="342900" indent="-342900" algn="l">
              <a:buFont typeface="Arial" panose="020B0604020202020204" pitchFamily="34" charset="0"/>
              <a:buChar char="•"/>
            </a:pPr>
            <a:r>
              <a:rPr lang="en-GB" sz="2400" dirty="0"/>
              <a:t>Enjoy our class web page. We will add photos regularly, but your child may also be inspired by looking at those from previous years.</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dirty="0"/>
              <a:t>Keep in touch: </a:t>
            </a:r>
            <a:r>
              <a:rPr lang="en-GB" sz="2400" dirty="0">
                <a:solidFill>
                  <a:srgbClr val="FF0000"/>
                </a:solidFill>
                <a:hlinkClick r:id="rId2">
                  <a:extLst>
                    <a:ext uri="{A12FA001-AC4F-418D-AE19-62706E023703}">
                      <ahyp:hlinkClr xmlns:ahyp="http://schemas.microsoft.com/office/drawing/2018/hyperlinkcolor" val="tx"/>
                    </a:ext>
                  </a:extLst>
                </a:hlinkClick>
              </a:rPr>
              <a:t>Oxenhall@gorsleygoffs.hereford.sch.uk</a:t>
            </a:r>
            <a:endParaRPr lang="en-GB" sz="2400" dirty="0">
              <a:solidFill>
                <a:srgbClr val="FF0000"/>
              </a:solidFill>
            </a:endParaRPr>
          </a:p>
          <a:p>
            <a:pPr marL="342900" indent="-342900" algn="l">
              <a:buFont typeface="Arial" panose="020B0604020202020204" pitchFamily="34" charset="0"/>
              <a:buChar char="•"/>
            </a:pPr>
            <a:endParaRPr lang="en-GB" sz="2400" dirty="0">
              <a:solidFill>
                <a:srgbClr val="FF0000"/>
              </a:solidFill>
            </a:endParaRPr>
          </a:p>
          <a:p>
            <a:pPr algn="l"/>
            <a:r>
              <a:rPr lang="en-GB" sz="2400" b="1" u="sng" dirty="0"/>
              <a:t>Volunteers welcome</a:t>
            </a:r>
          </a:p>
          <a:p>
            <a:pPr marL="342900" indent="-342900" algn="l">
              <a:buFont typeface="Arial" panose="020B0604020202020204" pitchFamily="34" charset="0"/>
              <a:buChar char="•"/>
            </a:pPr>
            <a:r>
              <a:rPr lang="en-GB" sz="2400" dirty="0"/>
              <a:t>Do you have regular time to listen to readers?</a:t>
            </a:r>
          </a:p>
          <a:p>
            <a:pPr marL="342900" indent="-342900" algn="l">
              <a:buFont typeface="Arial" panose="020B0604020202020204" pitchFamily="34" charset="0"/>
              <a:buChar char="•"/>
            </a:pPr>
            <a:r>
              <a:rPr lang="en-GB" sz="2400" dirty="0"/>
              <a:t>Do you have time to support occasional activities?</a:t>
            </a:r>
          </a:p>
          <a:p>
            <a:pPr marL="342900" indent="-342900" algn="l">
              <a:buFont typeface="Arial" panose="020B0604020202020204" pitchFamily="34" charset="0"/>
              <a:buChar char="•"/>
            </a:pPr>
            <a:r>
              <a:rPr lang="en-GB" sz="2400" dirty="0"/>
              <a:t>Do you have a particular skill that would enhance our learning?</a:t>
            </a:r>
          </a:p>
          <a:p>
            <a:pPr marL="342900" indent="-342900" algn="l">
              <a:buFont typeface="Arial" panose="020B0604020202020204" pitchFamily="34" charset="0"/>
              <a:buChar char="•"/>
            </a:pPr>
            <a:endParaRPr lang="en-GB" sz="2400" dirty="0"/>
          </a:p>
          <a:p>
            <a:pPr algn="r"/>
            <a:endParaRPr lang="en-GB" sz="2400" dirty="0"/>
          </a:p>
        </p:txBody>
      </p:sp>
    </p:spTree>
    <p:extLst>
      <p:ext uri="{BB962C8B-B14F-4D97-AF65-F5344CB8AC3E}">
        <p14:creationId xmlns:p14="http://schemas.microsoft.com/office/powerpoint/2010/main" val="262901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D03-1F9E-40F8-A398-19B782CB599F}"/>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52EFAAE9-9990-4C00-A12D-0772C0F0DBE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8988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lnSpcReduction="10000"/>
          </a:bodyPr>
          <a:lstStyle/>
          <a:p>
            <a:r>
              <a:rPr lang="en-GB" sz="4400" b="1" u="sng" dirty="0"/>
              <a:t>Key Points</a:t>
            </a:r>
            <a:endParaRPr lang="en-GB" sz="900" b="1" u="sng" dirty="0"/>
          </a:p>
          <a:p>
            <a:endParaRPr lang="en-GB" sz="4400" b="1" u="sng" dirty="0"/>
          </a:p>
          <a:p>
            <a:r>
              <a:rPr lang="en-GB" sz="3600" dirty="0"/>
              <a:t>Aims of Year 4 </a:t>
            </a:r>
          </a:p>
          <a:p>
            <a:r>
              <a:rPr lang="en-GB" sz="3600" dirty="0"/>
              <a:t>What’s different?</a:t>
            </a:r>
          </a:p>
          <a:p>
            <a:r>
              <a:rPr lang="en-GB" sz="3600" dirty="0"/>
              <a:t>Classroom Routines</a:t>
            </a:r>
          </a:p>
          <a:p>
            <a:r>
              <a:rPr lang="en-GB" sz="3600" dirty="0"/>
              <a:t>Behaviour Expectations</a:t>
            </a:r>
          </a:p>
          <a:p>
            <a:r>
              <a:rPr lang="en-GB" sz="3600" dirty="0"/>
              <a:t>Uniform &amp; Equipment</a:t>
            </a:r>
          </a:p>
          <a:p>
            <a:r>
              <a:rPr lang="en-GB" sz="3600" dirty="0"/>
              <a:t>The Curriculum</a:t>
            </a:r>
          </a:p>
          <a:p>
            <a:r>
              <a:rPr lang="en-GB" sz="3600" dirty="0"/>
              <a:t>Homework</a:t>
            </a:r>
          </a:p>
          <a:p>
            <a:r>
              <a:rPr lang="en-GB" sz="3600" dirty="0"/>
              <a:t>Partners together – How can you help?</a:t>
            </a:r>
          </a:p>
        </p:txBody>
      </p:sp>
    </p:spTree>
    <p:extLst>
      <p:ext uri="{BB962C8B-B14F-4D97-AF65-F5344CB8AC3E}">
        <p14:creationId xmlns:p14="http://schemas.microsoft.com/office/powerpoint/2010/main" val="158012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Aims of Year 4</a:t>
            </a:r>
          </a:p>
          <a:p>
            <a:endParaRPr lang="en-GB" sz="4000" b="1" u="sng" dirty="0"/>
          </a:p>
          <a:p>
            <a:pPr marL="342900" indent="-342900" algn="l">
              <a:buFont typeface="Arial" panose="020B0604020202020204" pitchFamily="34" charset="0"/>
              <a:buChar char="•"/>
            </a:pPr>
            <a:r>
              <a:rPr lang="en-GB" sz="2400" dirty="0"/>
              <a:t>To enjoy school and develop positive attitudes to learning</a:t>
            </a:r>
          </a:p>
          <a:p>
            <a:pPr marL="342900" indent="-342900" algn="l">
              <a:buFont typeface="Arial" panose="020B0604020202020204" pitchFamily="34" charset="0"/>
              <a:buChar char="•"/>
            </a:pPr>
            <a:r>
              <a:rPr lang="en-GB" sz="2400" dirty="0"/>
              <a:t>To build on previous learning, but also provide a fresh start if required</a:t>
            </a:r>
          </a:p>
          <a:p>
            <a:pPr marL="342900" indent="-342900" algn="l">
              <a:buFont typeface="Arial" panose="020B0604020202020204" pitchFamily="34" charset="0"/>
              <a:buChar char="•"/>
            </a:pPr>
            <a:r>
              <a:rPr lang="en-GB" sz="2400" dirty="0"/>
              <a:t>To foster growing independence, both for their own learning and responsibility for their belongings</a:t>
            </a:r>
          </a:p>
          <a:p>
            <a:pPr marL="342900" indent="-342900" algn="l">
              <a:buFont typeface="Arial" panose="020B0604020202020204" pitchFamily="34" charset="0"/>
              <a:buChar char="•"/>
            </a:pPr>
            <a:r>
              <a:rPr lang="en-GB" sz="2400" dirty="0"/>
              <a:t>For each child to reach their full potential</a:t>
            </a:r>
          </a:p>
          <a:p>
            <a:pPr marL="342900" indent="-342900" algn="l">
              <a:buFont typeface="Arial" panose="020B0604020202020204" pitchFamily="34" charset="0"/>
              <a:buChar char="•"/>
            </a:pPr>
            <a:r>
              <a:rPr lang="en-GB" sz="2400" dirty="0"/>
              <a:t>To strengthen the strong foundation, created in Year 3, ready for the rigours of Upper Key Stage 2, through a deeper focus on verbal feedback, self-assessment and ‘real time’ marking</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dirty="0"/>
              <a:t>NB Gorsley </a:t>
            </a:r>
            <a:r>
              <a:rPr lang="en-GB" sz="2400" dirty="0" err="1"/>
              <a:t>Goffs</a:t>
            </a:r>
            <a:r>
              <a:rPr lang="en-GB" sz="2400" dirty="0"/>
              <a:t> has a minimal marking policy.</a:t>
            </a:r>
          </a:p>
        </p:txBody>
      </p:sp>
    </p:spTree>
    <p:extLst>
      <p:ext uri="{BB962C8B-B14F-4D97-AF65-F5344CB8AC3E}">
        <p14:creationId xmlns:p14="http://schemas.microsoft.com/office/powerpoint/2010/main" val="301908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What’s different?</a:t>
            </a:r>
          </a:p>
          <a:p>
            <a:endParaRPr lang="en-GB" sz="4000" b="1" u="sng" dirty="0"/>
          </a:p>
          <a:p>
            <a:pPr algn="l"/>
            <a:r>
              <a:rPr lang="en-GB" sz="2400" dirty="0"/>
              <a:t>We aim to keep the transition from Year 3 to Year 4 as smooth as possible but as the children get older, not only are they expected to take greater responsibility for themselves, but they are also provided with greater opportunities.</a:t>
            </a:r>
          </a:p>
          <a:p>
            <a:pPr algn="l"/>
            <a:endParaRPr lang="en-GB" sz="2400" dirty="0"/>
          </a:p>
          <a:p>
            <a:pPr algn="l"/>
            <a:r>
              <a:rPr lang="en-GB" sz="2400" dirty="0"/>
              <a:t>In May (15-16</a:t>
            </a:r>
            <a:r>
              <a:rPr lang="en-GB" sz="2400" baseline="30000" dirty="0"/>
              <a:t>th</a:t>
            </a:r>
            <a:r>
              <a:rPr lang="en-GB" sz="2400" dirty="0"/>
              <a:t>), we plan to take the whole class for an overnight adventure to </a:t>
            </a:r>
            <a:r>
              <a:rPr lang="en-GB" sz="2400" dirty="0" err="1"/>
              <a:t>Oaker</a:t>
            </a:r>
            <a:r>
              <a:rPr lang="en-GB" sz="2400" dirty="0"/>
              <a:t> Wood ( </a:t>
            </a:r>
            <a:r>
              <a:rPr lang="en-GB" sz="1800" dirty="0">
                <a:hlinkClick r:id="rId2"/>
              </a:rPr>
              <a:t>https://www.oakerwoodleisure.co.uk/</a:t>
            </a:r>
            <a:r>
              <a:rPr lang="en-GB" sz="1800" dirty="0"/>
              <a:t> ), </a:t>
            </a:r>
            <a:r>
              <a:rPr lang="en-GB" sz="2400" dirty="0"/>
              <a:t>for an age appropriate opportunity to challenge themselves and develop essential group skills. More information will follow shortly.</a:t>
            </a:r>
            <a:endParaRPr lang="en-GB" sz="1800" dirty="0"/>
          </a:p>
          <a:p>
            <a:pPr algn="l"/>
            <a:endParaRPr lang="en-GB" sz="2400" dirty="0"/>
          </a:p>
        </p:txBody>
      </p:sp>
    </p:spTree>
    <p:extLst>
      <p:ext uri="{BB962C8B-B14F-4D97-AF65-F5344CB8AC3E}">
        <p14:creationId xmlns:p14="http://schemas.microsoft.com/office/powerpoint/2010/main" val="181988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A3DE-5868-4A9C-9993-17C0E04BB05E}"/>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C9C4A632-06E5-46A0-98A2-E5F638C923FF}"/>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D15B8CE0-388E-4162-BEB8-08B609AE2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69696">
            <a:off x="291320" y="557585"/>
            <a:ext cx="4856126" cy="3642094"/>
          </a:xfrm>
          <a:prstGeom prst="rect">
            <a:avLst/>
          </a:prstGeom>
        </p:spPr>
      </p:pic>
      <p:pic>
        <p:nvPicPr>
          <p:cNvPr id="7" name="Picture 6">
            <a:extLst>
              <a:ext uri="{FF2B5EF4-FFF2-40B4-BE49-F238E27FC236}">
                <a16:creationId xmlns:a16="http://schemas.microsoft.com/office/drawing/2014/main" id="{2ACF41A6-88A7-4C87-AC05-22B35C18CA3D}"/>
              </a:ext>
            </a:extLst>
          </p:cNvPr>
          <p:cNvPicPr>
            <a:picLocks noChangeAspect="1"/>
          </p:cNvPicPr>
          <p:nvPr/>
        </p:nvPicPr>
        <p:blipFill>
          <a:blip r:embed="rId3"/>
          <a:stretch>
            <a:fillRect/>
          </a:stretch>
        </p:blipFill>
        <p:spPr>
          <a:xfrm rot="950141">
            <a:off x="5525120" y="2595030"/>
            <a:ext cx="6043779" cy="4442662"/>
          </a:xfrm>
          <a:prstGeom prst="rect">
            <a:avLst/>
          </a:prstGeom>
        </p:spPr>
      </p:pic>
      <p:pic>
        <p:nvPicPr>
          <p:cNvPr id="4098" name="Picture 2" descr="https://www.oakerwoodleisure.co.uk/app/uploads/2020/11/Oakerwood-10.18-3735-1-1200x800.jpg">
            <a:extLst>
              <a:ext uri="{FF2B5EF4-FFF2-40B4-BE49-F238E27FC236}">
                <a16:creationId xmlns:a16="http://schemas.microsoft.com/office/drawing/2014/main" id="{6C78393B-9B0C-4982-8515-B00DF9B5A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3693276"/>
            <a:ext cx="4747086" cy="31647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oakerwoodleisure.co.uk/app/uploads/2020/11/34698448_Unknown-1200x800.jpg">
            <a:extLst>
              <a:ext uri="{FF2B5EF4-FFF2-40B4-BE49-F238E27FC236}">
                <a16:creationId xmlns:a16="http://schemas.microsoft.com/office/drawing/2014/main" id="{77A109E0-B72C-4D0B-9EEF-142DF1C80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991" y="488639"/>
            <a:ext cx="4747086" cy="3164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ACFA920-EEFE-4FBD-B56F-C01A618E4BD3}"/>
              </a:ext>
            </a:extLst>
          </p:cNvPr>
          <p:cNvPicPr>
            <a:picLocks noChangeAspect="1"/>
          </p:cNvPicPr>
          <p:nvPr/>
        </p:nvPicPr>
        <p:blipFill>
          <a:blip r:embed="rId6"/>
          <a:stretch>
            <a:fillRect/>
          </a:stretch>
        </p:blipFill>
        <p:spPr>
          <a:xfrm>
            <a:off x="8655512" y="224363"/>
            <a:ext cx="3086545" cy="3429000"/>
          </a:xfrm>
          <a:prstGeom prst="rect">
            <a:avLst/>
          </a:prstGeom>
        </p:spPr>
      </p:pic>
    </p:spTree>
    <p:extLst>
      <p:ext uri="{BB962C8B-B14F-4D97-AF65-F5344CB8AC3E}">
        <p14:creationId xmlns:p14="http://schemas.microsoft.com/office/powerpoint/2010/main" val="416153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What’s different?</a:t>
            </a:r>
          </a:p>
          <a:p>
            <a:endParaRPr lang="en-GB" sz="4000" b="1" u="sng" dirty="0"/>
          </a:p>
          <a:p>
            <a:r>
              <a:rPr lang="en-GB" sz="2400" dirty="0"/>
              <a:t>National Multiplication Tables Check (MTC)</a:t>
            </a:r>
          </a:p>
          <a:p>
            <a:pPr algn="l"/>
            <a:endParaRPr lang="en-GB" sz="2000" b="1" i="1" dirty="0"/>
          </a:p>
          <a:p>
            <a:pPr algn="l"/>
            <a:r>
              <a:rPr lang="en-GB" sz="2000" b="1" i="1" dirty="0"/>
              <a:t>The multiplication tables check is an online, on-screen assessment given to pupils in year 4. It checks their ability to fluently recall times tables up to 12x12.</a:t>
            </a:r>
          </a:p>
          <a:p>
            <a:pPr algn="l"/>
            <a:r>
              <a:rPr lang="en-GB" sz="2000" b="1" i="1" dirty="0"/>
              <a:t>All eligible year 4 pupils who are registered at state funded schools including academies and free schools and special schools in England are required to take the check.</a:t>
            </a:r>
          </a:p>
          <a:p>
            <a:pPr algn="l"/>
            <a:r>
              <a:rPr lang="en-GB" sz="2000" b="1" i="1" dirty="0"/>
              <a:t>It’s made up of 25 times tables questions. Your child will be able to answer 3 practice questions before taking the actual check. They will then have 6 seconds to answer each question. On average, the check should take no longer than 5 minutes to complete. </a:t>
            </a:r>
            <a:r>
              <a:rPr lang="en-GB" dirty="0"/>
              <a:t>Source: Gov.uk</a:t>
            </a:r>
          </a:p>
          <a:p>
            <a:pPr algn="r"/>
            <a:r>
              <a:rPr lang="en-GB" sz="2400" dirty="0"/>
              <a:t>[See separate leaflet]</a:t>
            </a:r>
          </a:p>
        </p:txBody>
      </p:sp>
    </p:spTree>
    <p:extLst>
      <p:ext uri="{BB962C8B-B14F-4D97-AF65-F5344CB8AC3E}">
        <p14:creationId xmlns:p14="http://schemas.microsoft.com/office/powerpoint/2010/main" val="26731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lnSpcReduction="10000"/>
          </a:bodyPr>
          <a:lstStyle/>
          <a:p>
            <a:r>
              <a:rPr lang="en-GB" sz="4000" b="1" u="sng" dirty="0"/>
              <a:t>What’s different?</a:t>
            </a:r>
          </a:p>
          <a:p>
            <a:endParaRPr lang="en-GB" sz="1800" b="1" u="sng" dirty="0"/>
          </a:p>
          <a:p>
            <a:r>
              <a:rPr lang="en-GB" sz="2400" dirty="0"/>
              <a:t>National Multiplication Tables Check (MTC)</a:t>
            </a:r>
          </a:p>
          <a:p>
            <a:pPr algn="l"/>
            <a:endParaRPr lang="en-GB" sz="2000" b="1" i="1" dirty="0"/>
          </a:p>
          <a:p>
            <a:pPr algn="l"/>
            <a:r>
              <a:rPr lang="en-GB" sz="2400" b="1" dirty="0"/>
              <a:t>Is this test stressful?</a:t>
            </a:r>
          </a:p>
          <a:p>
            <a:pPr algn="l"/>
            <a:r>
              <a:rPr lang="en-GB" sz="2400" dirty="0"/>
              <a:t> Many children last year didn’t even realise they’d done it! Their confidence came from practice. Children have been learning their tables in a structured way since Y1. </a:t>
            </a:r>
          </a:p>
          <a:p>
            <a:pPr algn="l"/>
            <a:r>
              <a:rPr lang="en-GB" sz="2400" dirty="0"/>
              <a:t>The key part in Y4 is to build their fluency (as well as adding in the remaining few tables). </a:t>
            </a:r>
          </a:p>
          <a:p>
            <a:pPr algn="l"/>
            <a:r>
              <a:rPr lang="en-GB" sz="2400" dirty="0"/>
              <a:t>We do this through a variety of interactive ways, including:  </a:t>
            </a:r>
          </a:p>
          <a:p>
            <a:pPr marL="342900" indent="-342900" algn="l">
              <a:buFont typeface="Arial" panose="020B0604020202020204" pitchFamily="34" charset="0"/>
              <a:buChar char="•"/>
            </a:pPr>
            <a:r>
              <a:rPr lang="en-GB" sz="2400" dirty="0"/>
              <a:t>learning a fact a day</a:t>
            </a:r>
          </a:p>
          <a:p>
            <a:pPr marL="342900" indent="-342900" algn="l">
              <a:buFont typeface="Arial" panose="020B0604020202020204" pitchFamily="34" charset="0"/>
              <a:buChar char="•"/>
            </a:pPr>
            <a:r>
              <a:rPr lang="en-GB" sz="2400" dirty="0"/>
              <a:t>regular </a:t>
            </a:r>
            <a:r>
              <a:rPr lang="en-GB" sz="2400" dirty="0" err="1"/>
              <a:t>TimesTable</a:t>
            </a:r>
            <a:r>
              <a:rPr lang="en-GB" sz="2400" dirty="0"/>
              <a:t> </a:t>
            </a:r>
            <a:r>
              <a:rPr lang="en-GB" sz="2400" dirty="0" err="1"/>
              <a:t>Rockstars</a:t>
            </a:r>
            <a:r>
              <a:rPr lang="en-GB" sz="2400" dirty="0"/>
              <a:t> – both at school and home (7 mins a day is recommended).</a:t>
            </a:r>
          </a:p>
          <a:p>
            <a:pPr marL="342900" indent="-342900" algn="l">
              <a:buFont typeface="Arial" panose="020B0604020202020204" pitchFamily="34" charset="0"/>
              <a:buChar char="•"/>
            </a:pPr>
            <a:r>
              <a:rPr lang="en-GB" sz="2400" dirty="0"/>
              <a:t>learning tables by rote</a:t>
            </a:r>
          </a:p>
          <a:p>
            <a:pPr marL="342900" indent="-342900" algn="l">
              <a:buFont typeface="Arial" panose="020B0604020202020204" pitchFamily="34" charset="0"/>
              <a:buChar char="•"/>
            </a:pPr>
            <a:r>
              <a:rPr lang="en-GB" sz="2400" dirty="0"/>
              <a:t>singing songs (see web page).</a:t>
            </a:r>
          </a:p>
          <a:p>
            <a:pPr algn="r"/>
            <a:endParaRPr lang="en-GB" sz="2400" dirty="0"/>
          </a:p>
        </p:txBody>
      </p:sp>
    </p:spTree>
    <p:extLst>
      <p:ext uri="{BB962C8B-B14F-4D97-AF65-F5344CB8AC3E}">
        <p14:creationId xmlns:p14="http://schemas.microsoft.com/office/powerpoint/2010/main" val="131925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Classroom Routines</a:t>
            </a:r>
          </a:p>
          <a:p>
            <a:endParaRPr lang="en-GB" sz="2400" dirty="0"/>
          </a:p>
          <a:p>
            <a:r>
              <a:rPr lang="en-GB" sz="2400" dirty="0"/>
              <a:t>At the start of the day, children are responsible for:</a:t>
            </a:r>
          </a:p>
          <a:p>
            <a:pPr algn="l"/>
            <a:endParaRPr lang="en-GB" sz="2400" dirty="0"/>
          </a:p>
          <a:p>
            <a:pPr marL="342900" indent="-342900" algn="l">
              <a:buFont typeface="Arial" panose="020B0604020202020204" pitchFamily="34" charset="0"/>
              <a:buChar char="•"/>
            </a:pPr>
            <a:r>
              <a:rPr lang="en-GB" sz="2400" dirty="0"/>
              <a:t>placing lunch boxes neatly on the cloakroom shelf.</a:t>
            </a:r>
          </a:p>
          <a:p>
            <a:pPr marL="342900" indent="-342900" algn="l">
              <a:buFont typeface="Arial" panose="020B0604020202020204" pitchFamily="34" charset="0"/>
              <a:buChar char="•"/>
            </a:pPr>
            <a:r>
              <a:rPr lang="en-GB" sz="2400" dirty="0"/>
              <a:t>hanging bags and coats on their pegs. NO rucksacks please, there is no room for them on the pegs.</a:t>
            </a:r>
          </a:p>
          <a:p>
            <a:pPr marL="342900" indent="-342900" algn="l">
              <a:buFont typeface="Arial" panose="020B0604020202020204" pitchFamily="34" charset="0"/>
              <a:buChar char="•"/>
            </a:pPr>
            <a:r>
              <a:rPr lang="en-GB" sz="2400" dirty="0"/>
              <a:t>handing in any letters/reply slips/money.</a:t>
            </a:r>
          </a:p>
          <a:p>
            <a:pPr marL="342900" indent="-342900" algn="l">
              <a:buFont typeface="Arial" panose="020B0604020202020204" pitchFamily="34" charset="0"/>
              <a:buChar char="•"/>
            </a:pPr>
            <a:r>
              <a:rPr lang="en-GB" sz="2400" dirty="0"/>
              <a:t>putting book bags in their trays in the classroom, so please keep them free from clutter – otherwise they just don’t fit! All children would benefit from a book bag as it enables a clear communication with home. (Please ask if there’s a problem.)</a:t>
            </a:r>
          </a:p>
          <a:p>
            <a:pPr marL="342900" indent="-342900" algn="l">
              <a:buFont typeface="Arial" panose="020B0604020202020204" pitchFamily="34" charset="0"/>
              <a:buChar char="•"/>
            </a:pPr>
            <a:r>
              <a:rPr lang="en-GB" sz="2400" dirty="0"/>
              <a:t>changing their reading/library books.</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a:p>
          <a:p>
            <a:endParaRPr lang="en-GB" sz="1800" b="1" u="sng" dirty="0"/>
          </a:p>
          <a:p>
            <a:pPr algn="r"/>
            <a:endParaRPr lang="en-GB" sz="2400" dirty="0"/>
          </a:p>
        </p:txBody>
      </p:sp>
    </p:spTree>
    <p:extLst>
      <p:ext uri="{BB962C8B-B14F-4D97-AF65-F5344CB8AC3E}">
        <p14:creationId xmlns:p14="http://schemas.microsoft.com/office/powerpoint/2010/main" val="68549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33A58E-A38D-4F15-B04F-5F770AEE7F62}"/>
              </a:ext>
            </a:extLst>
          </p:cNvPr>
          <p:cNvSpPr>
            <a:spLocks noGrp="1"/>
          </p:cNvSpPr>
          <p:nvPr>
            <p:ph type="subTitle" idx="1"/>
          </p:nvPr>
        </p:nvSpPr>
        <p:spPr>
          <a:xfrm>
            <a:off x="849086" y="656771"/>
            <a:ext cx="10493828" cy="5544457"/>
          </a:xfrm>
          <a:solidFill>
            <a:schemeClr val="bg1"/>
          </a:solidFill>
          <a:ln>
            <a:noFill/>
          </a:ln>
        </p:spPr>
        <p:txBody>
          <a:bodyPr>
            <a:normAutofit/>
          </a:bodyPr>
          <a:lstStyle/>
          <a:p>
            <a:r>
              <a:rPr lang="en-GB" sz="4000" b="1" u="sng" dirty="0"/>
              <a:t>Classroom Routines</a:t>
            </a:r>
          </a:p>
          <a:p>
            <a:endParaRPr lang="en-GB" sz="2400" dirty="0"/>
          </a:p>
          <a:p>
            <a:pPr marL="342900" indent="-342900" algn="l">
              <a:buFont typeface="Arial" panose="020B0604020202020204" pitchFamily="34" charset="0"/>
              <a:buChar char="•"/>
            </a:pPr>
            <a:r>
              <a:rPr lang="en-GB" sz="2400" dirty="0"/>
              <a:t>Water bottles in classroom boxes – water only in the classroom please. </a:t>
            </a:r>
            <a:r>
              <a:rPr lang="en-GB" sz="2000" i="1" dirty="0"/>
              <a:t>(NB we will be investigating the effect of sipping acidic/sugary liquids on our teeth in Science this term.) </a:t>
            </a:r>
            <a:r>
              <a:rPr lang="en-GB" sz="2400" dirty="0"/>
              <a:t>Squash/fruit juice is fine for breaktime and lunch.</a:t>
            </a:r>
          </a:p>
          <a:p>
            <a:pPr algn="l"/>
            <a:endParaRPr lang="en-GB" sz="2400" dirty="0"/>
          </a:p>
          <a:p>
            <a:pPr marL="342900" indent="-342900" algn="l">
              <a:buFont typeface="Arial" panose="020B0604020202020204" pitchFamily="34" charset="0"/>
              <a:buChar char="•"/>
            </a:pPr>
            <a:r>
              <a:rPr lang="en-GB" sz="2400" dirty="0"/>
              <a:t>Lunchtime – morning lessons end at 12:10pm. The children go outside for a quick run around before lunch. Please note, many children get hungry by this time so a healthy snack (fruit or veg) for morning break is much appreciated.</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dirty="0"/>
              <a:t>Water bottles stay in school all week, but go home Friday for a good wash.</a:t>
            </a:r>
          </a:p>
          <a:p>
            <a:pPr algn="l"/>
            <a:endParaRPr lang="en-GB" sz="2400" dirty="0"/>
          </a:p>
          <a:p>
            <a:pPr algn="l"/>
            <a:endParaRPr lang="en-GB" sz="2400" dirty="0"/>
          </a:p>
          <a:p>
            <a:endParaRPr lang="en-GB" sz="1800" b="1" u="sng" dirty="0"/>
          </a:p>
          <a:p>
            <a:pPr algn="r"/>
            <a:endParaRPr lang="en-GB" sz="2400" dirty="0"/>
          </a:p>
        </p:txBody>
      </p:sp>
    </p:spTree>
    <p:extLst>
      <p:ext uri="{BB962C8B-B14F-4D97-AF65-F5344CB8AC3E}">
        <p14:creationId xmlns:p14="http://schemas.microsoft.com/office/powerpoint/2010/main" val="3153817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3e18ff-d42f-4df8-b643-e101778c2575">
      <Terms xmlns="http://schemas.microsoft.com/office/infopath/2007/PartnerControls"/>
    </lcf76f155ced4ddcb4097134ff3c332f>
    <TaxCatchAll xmlns="abba64c2-898d-41b9-b23c-70e2c60af6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3BE5E82CE78C45851FF656CA46063C" ma:contentTypeVersion="15" ma:contentTypeDescription="Create a new document." ma:contentTypeScope="" ma:versionID="2245c06d49aea9cb6acf777fd42974f8">
  <xsd:schema xmlns:xsd="http://www.w3.org/2001/XMLSchema" xmlns:xs="http://www.w3.org/2001/XMLSchema" xmlns:p="http://schemas.microsoft.com/office/2006/metadata/properties" xmlns:ns2="453e18ff-d42f-4df8-b643-e101778c2575" xmlns:ns3="abba64c2-898d-41b9-b23c-70e2c60af67c" targetNamespace="http://schemas.microsoft.com/office/2006/metadata/properties" ma:root="true" ma:fieldsID="aa1ca7b8e3f957037dbe298590044d7f" ns2:_="" ns3:_="">
    <xsd:import namespace="453e18ff-d42f-4df8-b643-e101778c2575"/>
    <xsd:import namespace="abba64c2-898d-41b9-b23c-70e2c60af67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18ff-d42f-4df8-b643-e101778c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59a023-e456-4547-ab6b-89889d258f3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a64c2-898d-41b9-b23c-70e2c60af67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8905ebe-35e7-4e76-b981-b0e5f6ce937a}" ma:internalName="TaxCatchAll" ma:showField="CatchAllData" ma:web="abba64c2-898d-41b9-b23c-70e2c60af67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A23602-87DE-4C6C-9FAA-49F2C8CE7870}">
  <ds:schemaRefs>
    <ds:schemaRef ds:uri="http://schemas.microsoft.com/office/2006/metadata/properties"/>
    <ds:schemaRef ds:uri="453e18ff-d42f-4df8-b643-e101778c2575"/>
    <ds:schemaRef ds:uri="http://purl.org/dc/terms/"/>
    <ds:schemaRef ds:uri="http://purl.org/dc/dcmitype/"/>
    <ds:schemaRef ds:uri="abba64c2-898d-41b9-b23c-70e2c60af67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7CBDE5-B5C3-4F89-A0A5-9A645CA48E1E}">
  <ds:schemaRefs>
    <ds:schemaRef ds:uri="http://schemas.microsoft.com/sharepoint/v3/contenttype/forms"/>
  </ds:schemaRefs>
</ds:datastoreItem>
</file>

<file path=customXml/itemProps3.xml><?xml version="1.0" encoding="utf-8"?>
<ds:datastoreItem xmlns:ds="http://schemas.openxmlformats.org/officeDocument/2006/customXml" ds:itemID="{7666D985-A090-41F5-8CE8-0029F1009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18ff-d42f-4df8-b643-e101778c2575"/>
    <ds:schemaRef ds:uri="abba64c2-898d-41b9-b23c-70e2c60af6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Savon</Template>
  <TotalTime>456</TotalTime>
  <Words>1370</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Garamond</vt:lpstr>
      <vt:lpstr>Savon</vt:lpstr>
      <vt:lpstr>Welcome to Oxenhall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Oxenhall class</dc:title>
  <dc:creator>Mrs Caligari</dc:creator>
  <cp:lastModifiedBy>Mrs Caligari</cp:lastModifiedBy>
  <cp:revision>24</cp:revision>
  <dcterms:created xsi:type="dcterms:W3CDTF">2023-09-09T09:36:49Z</dcterms:created>
  <dcterms:modified xsi:type="dcterms:W3CDTF">2024-09-11T09:45:26Z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0x010100743BE5E82CE78C45851FF656CA46063C</vt:lpwstr>
  </property>
  <property fmtid="{D5CDD505-2E9C-101B-9397-08002B2CF9AE}" pid="3" name="MediaServiceImageTags">
    <vt:lpwstr/>
  </property>
</Properties>
</file>