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64" r:id="rId6"/>
    <p:sldId id="258" r:id="rId7"/>
    <p:sldId id="259" r:id="rId8"/>
    <p:sldId id="260" r:id="rId9"/>
    <p:sldId id="275" r:id="rId10"/>
    <p:sldId id="261" r:id="rId11"/>
    <p:sldId id="276" r:id="rId12"/>
    <p:sldId id="281" r:id="rId13"/>
    <p:sldId id="282" r:id="rId14"/>
    <p:sldId id="262" r:id="rId15"/>
    <p:sldId id="277" r:id="rId16"/>
    <p:sldId id="283" r:id="rId17"/>
    <p:sldId id="284" r:id="rId18"/>
    <p:sldId id="278" r:id="rId19"/>
    <p:sldId id="263" r:id="rId20"/>
    <p:sldId id="265" r:id="rId21"/>
    <p:sldId id="266" r:id="rId22"/>
    <p:sldId id="270" r:id="rId23"/>
    <p:sldId id="267"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471" autoAdjust="0"/>
    <p:restoredTop sz="94660"/>
  </p:normalViewPr>
  <p:slideViewPr>
    <p:cSldViewPr>
      <p:cViewPr>
        <p:scale>
          <a:sx n="60" d="100"/>
          <a:sy n="60" d="100"/>
        </p:scale>
        <p:origin x="-1620" y="-270"/>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54"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D78A1-F853-4940-91AD-69E32B0EB08F}" type="datetimeFigureOut">
              <a:rPr lang="en-GB" smtClean="0"/>
              <a:t>20/11/2024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B79B3-74B1-447D-8DBD-A29AFEE701FC}" type="slidenum">
              <a:rPr lang="en-GB" smtClean="0"/>
              <a:t>‹#›</a:t>
            </a:fld>
            <a:endParaRPr lang="en-GB"/>
          </a:p>
        </p:txBody>
      </p:sp>
    </p:spTree>
    <p:extLst>
      <p:ext uri="{BB962C8B-B14F-4D97-AF65-F5344CB8AC3E}">
        <p14:creationId xmlns:p14="http://schemas.microsoft.com/office/powerpoint/2010/main" val="31215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TkXcabDUg7Q"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Asking children to read and write at the tender age of 4 or 5 seems a mighty ask, but it’s actually a challenge that most children rise to with great success. They are all going to learn at different paces and will all have “click” moments at different times, where everything all of a sudden comes together and makes sense, but they are all going to learn how to do it.</a:t>
            </a:r>
          </a:p>
          <a:p>
            <a:pPr lvl="0"/>
            <a:r>
              <a:rPr lang="en-GB" sz="1400" dirty="0">
                <a:latin typeface="SassoonPrimaryInfant" pitchFamily="2" charset="0"/>
              </a:rPr>
              <a:t>In fact, children much younger than school age, often already show signs of being able to read . . .</a:t>
            </a:r>
          </a:p>
          <a:p>
            <a:endParaRPr lang="en-GB" sz="1400"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1</a:t>
            </a:fld>
            <a:endParaRPr lang="en-GB"/>
          </a:p>
        </p:txBody>
      </p:sp>
    </p:spTree>
    <p:extLst>
      <p:ext uri="{BB962C8B-B14F-4D97-AF65-F5344CB8AC3E}">
        <p14:creationId xmlns:p14="http://schemas.microsoft.com/office/powerpoint/2010/main" val="222490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During this phase, the children will also be introduced to an increasing number of “tricky words” – ones which cannot be decoded. These are words that we take for granted, but are hard for children to learn to read as they don’t adhere to the phonic rules! As each new word is introduced and learned in the classroom, they are placed on “Bob’s Tricky Word Wall” so that they can be easily referenced.</a:t>
            </a:r>
          </a:p>
          <a:p>
            <a:pPr lvl="0"/>
            <a:r>
              <a:rPr lang="en-GB" sz="1400" dirty="0">
                <a:latin typeface="SassoonPrimaryInfant" pitchFamily="2" charset="0"/>
              </a:rPr>
              <a:t>The expectation is that all children will have completed Phase 3 by the end of their first year in school.</a:t>
            </a:r>
          </a:p>
          <a:p>
            <a:endParaRPr lang="en-GB" sz="1400" dirty="0"/>
          </a:p>
        </p:txBody>
      </p:sp>
      <p:sp>
        <p:nvSpPr>
          <p:cNvPr id="4" name="Slide Number Placeholder 3"/>
          <p:cNvSpPr>
            <a:spLocks noGrp="1"/>
          </p:cNvSpPr>
          <p:nvPr>
            <p:ph type="sldNum" sz="quarter" idx="10"/>
          </p:nvPr>
        </p:nvSpPr>
        <p:spPr/>
        <p:txBody>
          <a:bodyPr/>
          <a:lstStyle/>
          <a:p>
            <a:fld id="{1AEB79B3-74B1-447D-8DBD-A29AFEE701FC}" type="slidenum">
              <a:rPr lang="en-GB" smtClean="0"/>
              <a:t>10</a:t>
            </a:fld>
            <a:endParaRPr lang="en-GB"/>
          </a:p>
        </p:txBody>
      </p:sp>
    </p:spTree>
    <p:extLst>
      <p:ext uri="{BB962C8B-B14F-4D97-AF65-F5344CB8AC3E}">
        <p14:creationId xmlns:p14="http://schemas.microsoft.com/office/powerpoint/2010/main" val="285108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4 can be the starting point in Year 1, but is usually started in Acorn Class if the vast majority of children are confident with their Phase 3 work – that is, they can blend phonemes to read simple phonetic words and segment them in order to write them. </a:t>
            </a:r>
          </a:p>
          <a:p>
            <a:pPr lvl="0"/>
            <a:r>
              <a:rPr lang="en-GB" sz="1400" dirty="0">
                <a:latin typeface="SassoonPrimaryInfant" pitchFamily="2" charset="0"/>
              </a:rPr>
              <a:t>No new graphemes are taught in Phase 4. The aim of this phase is to consolidate children’s knowledge and help them learn to read and spell words which have adjacent consonants, such as “trip” and “milk”, and also polysyllabic words such as “shampoo” and “dustbin”.</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11</a:t>
            </a:fld>
            <a:endParaRPr lang="en-GB"/>
          </a:p>
        </p:txBody>
      </p:sp>
    </p:spTree>
    <p:extLst>
      <p:ext uri="{BB962C8B-B14F-4D97-AF65-F5344CB8AC3E}">
        <p14:creationId xmlns:p14="http://schemas.microsoft.com/office/powerpoint/2010/main" val="41412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5 is started and completed in Year 1. Word and spelling knowledge is worked on extensively within this phase and the children learn more graphemes and phonemes.</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12</a:t>
            </a:fld>
            <a:endParaRPr lang="en-GB"/>
          </a:p>
        </p:txBody>
      </p:sp>
    </p:spTree>
    <p:extLst>
      <p:ext uri="{BB962C8B-B14F-4D97-AF65-F5344CB8AC3E}">
        <p14:creationId xmlns:p14="http://schemas.microsoft.com/office/powerpoint/2010/main" val="368689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If the English language had a perfect one-to-one mapping system between graphemes and phonemes there would be no need for this phase. Unfortunately, this is not the case as most phonemes can be spelled in more than one way. In the above examples, /</a:t>
            </a:r>
            <a:r>
              <a:rPr lang="en-GB" sz="1400" dirty="0" err="1">
                <a:latin typeface="SassoonPrimaryInfant" pitchFamily="2" charset="0"/>
              </a:rPr>
              <a:t>ai</a:t>
            </a:r>
            <a:r>
              <a:rPr lang="en-GB" sz="1400" dirty="0">
                <a:latin typeface="SassoonPrimaryInfant" pitchFamily="2" charset="0"/>
              </a:rPr>
              <a:t>/, /ay/ and /a-e/ are all used to represent the same sound, as are /I/, /</a:t>
            </a:r>
            <a:r>
              <a:rPr lang="en-GB" sz="1400" dirty="0" err="1">
                <a:latin typeface="SassoonPrimaryInfant" pitchFamily="2" charset="0"/>
              </a:rPr>
              <a:t>igh</a:t>
            </a:r>
            <a:r>
              <a:rPr lang="en-GB" sz="1400" dirty="0">
                <a:latin typeface="SassoonPrimaryInfant" pitchFamily="2" charset="0"/>
              </a:rPr>
              <a:t>/ and /</a:t>
            </a:r>
            <a:r>
              <a:rPr lang="en-GB" sz="1400" dirty="0" err="1">
                <a:latin typeface="SassoonPrimaryInfant" pitchFamily="2" charset="0"/>
              </a:rPr>
              <a:t>ie</a:t>
            </a:r>
            <a:r>
              <a:rPr lang="en-GB" sz="1400" dirty="0">
                <a:latin typeface="SassoonPrimaryInfant" pitchFamily="2" charset="0"/>
              </a:rPr>
              <a:t>/.</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13</a:t>
            </a:fld>
            <a:endParaRPr lang="en-GB"/>
          </a:p>
        </p:txBody>
      </p:sp>
    </p:spTree>
    <p:extLst>
      <p:ext uri="{BB962C8B-B14F-4D97-AF65-F5344CB8AC3E}">
        <p14:creationId xmlns:p14="http://schemas.microsoft.com/office/powerpoint/2010/main" val="2194321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During Phase 5 children also learn about alternative pronunciations of the same grapheme. For example the grapheme “</a:t>
            </a:r>
            <a:r>
              <a:rPr lang="en-GB" sz="1400" dirty="0" err="1">
                <a:latin typeface="SassoonPrimaryInfant" pitchFamily="2" charset="0"/>
              </a:rPr>
              <a:t>ea</a:t>
            </a:r>
            <a:r>
              <a:rPr lang="en-GB" sz="1400" dirty="0">
                <a:latin typeface="SassoonPrimaryInfant" pitchFamily="2" charset="0"/>
              </a:rPr>
              <a:t>” can be used to make an /</a:t>
            </a:r>
            <a:r>
              <a:rPr lang="en-GB" sz="1400" dirty="0" err="1">
                <a:latin typeface="SassoonPrimaryInfant" pitchFamily="2" charset="0"/>
              </a:rPr>
              <a:t>ee</a:t>
            </a:r>
            <a:r>
              <a:rPr lang="en-GB" sz="1400" dirty="0">
                <a:latin typeface="SassoonPrimaryInfant" pitchFamily="2" charset="0"/>
              </a:rPr>
              <a:t>/ sound in the word tea,</a:t>
            </a:r>
            <a:r>
              <a:rPr lang="en-GB" sz="1400" b="1" dirty="0">
                <a:latin typeface="SassoonPrimaryInfant" pitchFamily="2" charset="0"/>
              </a:rPr>
              <a:t> </a:t>
            </a:r>
            <a:r>
              <a:rPr lang="en-GB" sz="1400" dirty="0">
                <a:latin typeface="SassoonPrimaryInfant" pitchFamily="2" charset="0"/>
              </a:rPr>
              <a:t>an /e/ sound in the word head, and an /</a:t>
            </a:r>
            <a:r>
              <a:rPr lang="en-GB" sz="1400" dirty="0" err="1">
                <a:latin typeface="SassoonPrimaryInfant" pitchFamily="2" charset="0"/>
              </a:rPr>
              <a:t>ai</a:t>
            </a:r>
            <a:r>
              <a:rPr lang="en-GB" sz="1400" dirty="0">
                <a:latin typeface="SassoonPrimaryInfant" pitchFamily="2" charset="0"/>
              </a:rPr>
              <a:t>/ sound in the word break.</a:t>
            </a:r>
          </a:p>
          <a:p>
            <a:pPr lvl="0"/>
            <a:r>
              <a:rPr lang="en-GB" sz="1400" dirty="0">
                <a:latin typeface="SassoonPrimaryInfant" pitchFamily="2" charset="0"/>
              </a:rPr>
              <a:t>At the end of this phase, children in Year 1 are ready to take the National Phonic Screening Check which was introduced in 2012.</a:t>
            </a:r>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14</a:t>
            </a:fld>
            <a:endParaRPr lang="en-GB"/>
          </a:p>
        </p:txBody>
      </p:sp>
    </p:spTree>
    <p:extLst>
      <p:ext uri="{BB962C8B-B14F-4D97-AF65-F5344CB8AC3E}">
        <p14:creationId xmlns:p14="http://schemas.microsoft.com/office/powerpoint/2010/main" val="194520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By the final phase, children should be able to spell words phonetically, if not always correctly. The main aim of Phase 6, taught in Year 2, is for children to become more fluent readers and increasingly accurate spellers. </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15</a:t>
            </a:fld>
            <a:endParaRPr lang="en-GB"/>
          </a:p>
        </p:txBody>
      </p:sp>
    </p:spTree>
    <p:extLst>
      <p:ext uri="{BB962C8B-B14F-4D97-AF65-F5344CB8AC3E}">
        <p14:creationId xmlns:p14="http://schemas.microsoft.com/office/powerpoint/2010/main" val="164985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After their first half term at school learning how to decode and blend sounds together, the children in Acorn Class start bringing reading scheme books home instead of story books to share. We primarily use a combination of Oxford Reading Tree books, a scheme that is rooted in reading for pleasure, following the antics of the Robinson family, and Bug Club, which is a highly phonetic scheme, ensuring that children get to practise their blending skills.</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16</a:t>
            </a:fld>
            <a:endParaRPr lang="en-GB"/>
          </a:p>
        </p:txBody>
      </p:sp>
    </p:spTree>
    <p:extLst>
      <p:ext uri="{BB962C8B-B14F-4D97-AF65-F5344CB8AC3E}">
        <p14:creationId xmlns:p14="http://schemas.microsoft.com/office/powerpoint/2010/main" val="104299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We aim to hear each child read in Reception at least twice a week. The expectation is that each book will be read at least twice, on 2 separate dates, to aid fluency and comprehension, before it is changed for a new book.</a:t>
            </a:r>
          </a:p>
          <a:p>
            <a:pPr lvl="0"/>
            <a:r>
              <a:rPr lang="en-GB" sz="1400" dirty="0">
                <a:latin typeface="SassoonPrimaryInfant" pitchFamily="2" charset="0"/>
              </a:rPr>
              <a:t>Texts are often memorised by </a:t>
            </a:r>
            <a:r>
              <a:rPr lang="en-GB" sz="1400" dirty="0" err="1">
                <a:latin typeface="SassoonPrimaryInfant" pitchFamily="2" charset="0"/>
              </a:rPr>
              <a:t>chn</a:t>
            </a:r>
            <a:r>
              <a:rPr lang="en-GB" sz="1400" dirty="0">
                <a:latin typeface="SassoonPrimaryInfant" pitchFamily="2" charset="0"/>
              </a:rPr>
              <a:t>. This is fine as evidence suggests we need to see something at least 4 times in order to log it into our long term memory. However, it is important that children are able to point to each word in turn as they say it, demonstrating an understanding of the link between the written and the spoken word.</a:t>
            </a:r>
          </a:p>
          <a:p>
            <a:pPr lvl="0"/>
            <a:r>
              <a:rPr lang="en-GB" sz="1400" dirty="0">
                <a:latin typeface="SassoonPrimaryInfant" pitchFamily="2" charset="0"/>
              </a:rPr>
              <a:t>Please fill in your child’s reading record each time they read at home. This is not only a good opportunity to model writing skills but it also makes it relevant to your child and will boost their confidence to see you writing something positive about them. </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17</a:t>
            </a:fld>
            <a:endParaRPr lang="en-GB"/>
          </a:p>
        </p:txBody>
      </p:sp>
    </p:spTree>
    <p:extLst>
      <p:ext uri="{BB962C8B-B14F-4D97-AF65-F5344CB8AC3E}">
        <p14:creationId xmlns:p14="http://schemas.microsoft.com/office/powerpoint/2010/main" val="3603195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Alongside their reading scheme books, the children will continue to bring sight vocabulary words home with them. If struggling to learn these, playing games with them can help, such as making a duplicate set and playing memory pairs or snap, or hunting for matching words in the reading books.</a:t>
            </a:r>
          </a:p>
          <a:p>
            <a:pPr lvl="0"/>
            <a:r>
              <a:rPr lang="en-GB" sz="1400" dirty="0">
                <a:latin typeface="SassoonPrimaryInfant" pitchFamily="2" charset="0"/>
              </a:rPr>
              <a:t>Each word card should only be ticked once a day, and only if children are able to read it on their 1</a:t>
            </a:r>
            <a:r>
              <a:rPr lang="en-GB" sz="1400" baseline="30000" dirty="0">
                <a:latin typeface="SassoonPrimaryInfant" pitchFamily="2" charset="0"/>
              </a:rPr>
              <a:t>st</a:t>
            </a:r>
            <a:r>
              <a:rPr lang="en-GB" sz="1400" dirty="0">
                <a:latin typeface="SassoonPrimaryInfant" pitchFamily="2" charset="0"/>
              </a:rPr>
              <a:t> attempt without any support given – it’s not about racing through the cards, it’s about committing them to long-term memory. </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18</a:t>
            </a:fld>
            <a:endParaRPr lang="en-GB"/>
          </a:p>
        </p:txBody>
      </p:sp>
    </p:spTree>
    <p:extLst>
      <p:ext uri="{BB962C8B-B14F-4D97-AF65-F5344CB8AC3E}">
        <p14:creationId xmlns:p14="http://schemas.microsoft.com/office/powerpoint/2010/main" val="768529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Everything that the children learn about reading, naturally filters into them learning how to write. Children start making marks at a very early age, in sand, in mud, with chalk, with water etc. This mark making process becomes “writing” when a child can ascribe meaning to the marks they have made.</a:t>
            </a:r>
          </a:p>
          <a:p>
            <a:pPr lvl="0"/>
            <a:r>
              <a:rPr lang="en-GB" sz="1400" dirty="0">
                <a:latin typeface="SassoonPrimaryInfant" pitchFamily="2" charset="0"/>
              </a:rPr>
              <a:t>The above are examples of emergent writing at different stages of development, from scribbles, through using recognisable letters, to writing phonetically plausible sentences. </a:t>
            </a:r>
          </a:p>
          <a:p>
            <a:pPr lvl="0"/>
            <a:r>
              <a:rPr lang="en-GB" sz="1400" dirty="0">
                <a:latin typeface="SassoonPrimaryInfant" pitchFamily="2" charset="0"/>
              </a:rPr>
              <a:t>Correct letter formation is covered daily in Phonic sessions and when practising how to write tricky words.</a:t>
            </a:r>
          </a:p>
          <a:p>
            <a:pPr lvl="0"/>
            <a:r>
              <a:rPr lang="en-GB" sz="1400" dirty="0">
                <a:latin typeface="SassoonPrimaryInfant" pitchFamily="2" charset="0"/>
              </a:rPr>
              <a:t>After their first term in school, writing becomes a more structured activity in Acorn Class, with planned guided writing tasks, exposing children to a range of writing styles such as labels and captions, lists, postcards, poems and story writing to name a few!!</a:t>
            </a:r>
          </a:p>
          <a:p>
            <a:endParaRPr lang="en-GB"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19</a:t>
            </a:fld>
            <a:endParaRPr lang="en-GB"/>
          </a:p>
        </p:txBody>
      </p:sp>
    </p:spTree>
    <p:extLst>
      <p:ext uri="{BB962C8B-B14F-4D97-AF65-F5344CB8AC3E}">
        <p14:creationId xmlns:p14="http://schemas.microsoft.com/office/powerpoint/2010/main" val="294955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SassoonPrimaryInfant" pitchFamily="2" charset="0"/>
              </a:rPr>
              <a:t>We live in a world of print and children from a very early age are already used to seeing and recognising words on vehicles, signs, clothing, food labelling etc. – and practically everywhere they look!</a:t>
            </a:r>
          </a:p>
        </p:txBody>
      </p:sp>
      <p:sp>
        <p:nvSpPr>
          <p:cNvPr id="4" name="Slide Number Placeholder 3"/>
          <p:cNvSpPr>
            <a:spLocks noGrp="1"/>
          </p:cNvSpPr>
          <p:nvPr>
            <p:ph type="sldNum" sz="quarter" idx="10"/>
          </p:nvPr>
        </p:nvSpPr>
        <p:spPr/>
        <p:txBody>
          <a:bodyPr/>
          <a:lstStyle/>
          <a:p>
            <a:fld id="{1AEB79B3-74B1-447D-8DBD-A29AFEE701FC}" type="slidenum">
              <a:rPr lang="en-GB" smtClean="0"/>
              <a:t>2</a:t>
            </a:fld>
            <a:endParaRPr lang="en-GB"/>
          </a:p>
        </p:txBody>
      </p:sp>
    </p:spTree>
    <p:extLst>
      <p:ext uri="{BB962C8B-B14F-4D97-AF65-F5344CB8AC3E}">
        <p14:creationId xmlns:p14="http://schemas.microsoft.com/office/powerpoint/2010/main" val="4191133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SassoonPrimaryInfant" pitchFamily="2" charset="0"/>
              </a:rPr>
              <a:t>Regular reading is a stepping stone to better writing. Children who devour books often grow up to be strong writers themselves.</a:t>
            </a:r>
          </a:p>
          <a:p>
            <a:r>
              <a:rPr lang="en-GB" sz="1400" dirty="0">
                <a:latin typeface="SassoonPrimaryInfant" pitchFamily="2" charset="0"/>
              </a:rPr>
              <a:t>Using different materials other than just pencils and pens can be especially beneficial for reluctant writers. Letting children have fun writing letters and words in tactile substances such as sugar, flour, or even shaving cream (if you’re brave enough!) can increase their confidence.</a:t>
            </a:r>
          </a:p>
          <a:p>
            <a:r>
              <a:rPr lang="en-GB" sz="1400" dirty="0">
                <a:latin typeface="SassoonPrimaryInfant" pitchFamily="2" charset="0"/>
              </a:rPr>
              <a:t>However, when using pencils at home, please encourage correct pencil grip using what we call “</a:t>
            </a:r>
            <a:r>
              <a:rPr lang="en-GB" sz="1400" dirty="0" err="1">
                <a:latin typeface="SassoonPrimaryInfant" pitchFamily="2" charset="0"/>
              </a:rPr>
              <a:t>pinchy</a:t>
            </a:r>
            <a:r>
              <a:rPr lang="en-GB" sz="1400" dirty="0">
                <a:latin typeface="SassoonPrimaryInfant" pitchFamily="2" charset="0"/>
              </a:rPr>
              <a:t> fingers” to ensure an accurate pincer grip.</a:t>
            </a:r>
          </a:p>
          <a:p>
            <a:endParaRPr lang="en-GB" sz="1400" dirty="0">
              <a:latin typeface="SassoonPrimaryInfant" pitchFamily="2" charset="0"/>
            </a:endParaRPr>
          </a:p>
          <a:p>
            <a:r>
              <a:rPr lang="en-GB" sz="1400" dirty="0">
                <a:latin typeface="SassoonPrimaryInfant" pitchFamily="2" charset="0"/>
              </a:rPr>
              <a:t>Any activity that gets children to use fine motor control, helps build up the muscles in their hands and fingers, which in turn aids writing skills. Activities could include threading, picking up very small items such as sequins one by one, using tweezers to pick up small objects, playing with elastic bands, etc. </a:t>
            </a:r>
          </a:p>
          <a:p>
            <a:endParaRPr lang="en-GB" sz="1400" dirty="0">
              <a:latin typeface="SassoonPrimaryInfant" pitchFamily="2" charset="0"/>
            </a:endParaRPr>
          </a:p>
          <a:p>
            <a:r>
              <a:rPr lang="en-GB" sz="1400" dirty="0">
                <a:latin typeface="SassoonPrimaryInfant" pitchFamily="2" charset="0"/>
              </a:rPr>
              <a:t>There’s no better way to learn something than to see someone else doing it and to then want to do it for yourself.  If your children see you writing (</a:t>
            </a:r>
            <a:r>
              <a:rPr lang="en-GB" sz="1400" dirty="0" err="1">
                <a:latin typeface="SassoonPrimaryInfant" pitchFamily="2" charset="0"/>
              </a:rPr>
              <a:t>eg</a:t>
            </a:r>
            <a:r>
              <a:rPr lang="en-GB" sz="1400" dirty="0">
                <a:latin typeface="SassoonPrimaryInfant" pitchFamily="2" charset="0"/>
              </a:rPr>
              <a:t>. a shopping list) it will come more naturally to them, especially if you ask them to help you with it!</a:t>
            </a:r>
          </a:p>
          <a:p>
            <a:endParaRPr lang="en-GB" sz="1400"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20</a:t>
            </a:fld>
            <a:endParaRPr lang="en-GB"/>
          </a:p>
        </p:txBody>
      </p:sp>
    </p:spTree>
    <p:extLst>
      <p:ext uri="{BB962C8B-B14F-4D97-AF65-F5344CB8AC3E}">
        <p14:creationId xmlns:p14="http://schemas.microsoft.com/office/powerpoint/2010/main" val="59649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SassoonPrimaryInfant" pitchFamily="2" charset="0"/>
              </a:rPr>
              <a:t>Most importantly, enjoy watching your child learn to read and write, and if you have concerns about how your child is progressing, get in contact with the class teacher.</a:t>
            </a:r>
          </a:p>
          <a:p>
            <a:endParaRPr lang="en-GB" sz="1400" dirty="0">
              <a:latin typeface="SassoonPrimaryInfant" pitchFamily="2" charset="0"/>
            </a:endParaRPr>
          </a:p>
          <a:p>
            <a:r>
              <a:rPr lang="en-GB" sz="1400" dirty="0">
                <a:latin typeface="SassoonPrimaryInfant" pitchFamily="2" charset="0"/>
              </a:rPr>
              <a:t>And for those of you who are perplexed </a:t>
            </a:r>
            <a:r>
              <a:rPr lang="en-GB" sz="1400">
                <a:latin typeface="SassoonPrimaryInfant" pitchFamily="2" charset="0"/>
              </a:rPr>
              <a:t>by the blending quiz:</a:t>
            </a:r>
            <a:endParaRPr lang="en-GB" sz="1400" dirty="0">
              <a:latin typeface="SassoonPrimaryInfant" pitchFamily="2" charset="0"/>
            </a:endParaRPr>
          </a:p>
          <a:p>
            <a:r>
              <a:rPr lang="en-GB" sz="1400" dirty="0">
                <a:latin typeface="SassoonPrimaryInfant" pitchFamily="2" charset="0"/>
              </a:rPr>
              <a:t>Hank Kink Bars Kate is “Hanging Basket”</a:t>
            </a:r>
          </a:p>
          <a:p>
            <a:r>
              <a:rPr lang="en-GB" sz="1400" dirty="0">
                <a:latin typeface="SassoonPrimaryInfant" pitchFamily="2" charset="0"/>
              </a:rPr>
              <a:t>and</a:t>
            </a:r>
          </a:p>
          <a:p>
            <a:r>
              <a:rPr lang="en-GB" sz="1400" dirty="0">
                <a:latin typeface="SassoonPrimaryInfant" pitchFamily="2" charset="0"/>
              </a:rPr>
              <a:t>Luff Ought a Weight </a:t>
            </a:r>
            <a:r>
              <a:rPr lang="en-GB" sz="1400" dirty="0" err="1">
                <a:latin typeface="SassoonPrimaryInfant" pitchFamily="2" charset="0"/>
              </a:rPr>
              <a:t>Ewbank</a:t>
            </a:r>
            <a:r>
              <a:rPr lang="en-GB" sz="1400" dirty="0">
                <a:latin typeface="SassoonPrimaryInfant" pitchFamily="2" charset="0"/>
              </a:rPr>
              <a:t> is “Laugh all the way to the bank”</a:t>
            </a:r>
          </a:p>
          <a:p>
            <a:endParaRPr lang="en-GB" sz="1400"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21</a:t>
            </a:fld>
            <a:endParaRPr lang="en-GB"/>
          </a:p>
        </p:txBody>
      </p:sp>
    </p:spTree>
    <p:extLst>
      <p:ext uri="{BB962C8B-B14F-4D97-AF65-F5344CB8AC3E}">
        <p14:creationId xmlns:p14="http://schemas.microsoft.com/office/powerpoint/2010/main" val="3402676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In Acorn Class, the more formal “learning to read and write” process starts right at the beginning of the Autumn Term – usually on Day 2!</a:t>
            </a:r>
          </a:p>
          <a:p>
            <a:r>
              <a:rPr lang="en-GB" sz="1400" dirty="0">
                <a:latin typeface="SassoonPrimaryInfant" pitchFamily="2" charset="0"/>
              </a:rPr>
              <a:t>In 2007, The Department for Education and Skills published a phonics resource called “Letters and Sounds” which we follow. It sets out a detailed and systematic programme for teaching phonic skills for children starting school by the age of 5, with the aim of them becoming fluent readers by the age of 7. How the content of “Letters and Sounds” is taught, is up to individual schools to decide. At </a:t>
            </a:r>
            <a:r>
              <a:rPr lang="en-GB" sz="1400" dirty="0" err="1">
                <a:latin typeface="SassoonPrimaryInfant" pitchFamily="2" charset="0"/>
              </a:rPr>
              <a:t>Gorsley</a:t>
            </a:r>
            <a:r>
              <a:rPr lang="en-GB" sz="1400" dirty="0">
                <a:latin typeface="SassoonPrimaryInfant" pitchFamily="2" charset="0"/>
              </a:rPr>
              <a:t>, we use “Read, Write, </a:t>
            </a:r>
            <a:r>
              <a:rPr lang="en-GB" sz="1400" dirty="0" err="1">
                <a:latin typeface="SassoonPrimaryInfant" pitchFamily="2" charset="0"/>
              </a:rPr>
              <a:t>Inc</a:t>
            </a:r>
            <a:r>
              <a:rPr lang="en-GB" sz="1400" dirty="0">
                <a:latin typeface="SassoonPrimaryInfant" pitchFamily="2" charset="0"/>
              </a:rPr>
              <a:t>” resources to do this. The children are introduced to a new phoneme (a unit of sound) almost every day, with pictures included and accompanying actions to aid recognition and as a way of helping children to form the letter correctly when writing the grapheme (one or more letters that represent a sound / phoneme). </a:t>
            </a:r>
          </a:p>
          <a:p>
            <a:r>
              <a:rPr lang="en-GB" sz="1400" dirty="0">
                <a:latin typeface="SassoonPrimaryInfant" pitchFamily="2" charset="0"/>
              </a:rPr>
              <a:t>It is crucial that the children are taught PURE sounds – </a:t>
            </a:r>
            <a:r>
              <a:rPr lang="en-GB" sz="1400" dirty="0" err="1">
                <a:latin typeface="SassoonPrimaryInfant" pitchFamily="2" charset="0"/>
              </a:rPr>
              <a:t>eg</a:t>
            </a:r>
            <a:r>
              <a:rPr lang="en-GB" sz="1400" dirty="0">
                <a:latin typeface="SassoonPrimaryInfant" pitchFamily="2" charset="0"/>
              </a:rPr>
              <a:t>. the grapheme /m/ is pronounced </a:t>
            </a:r>
            <a:r>
              <a:rPr lang="en-GB" sz="1400" dirty="0" err="1">
                <a:latin typeface="SassoonPrimaryInfant" pitchFamily="2" charset="0"/>
              </a:rPr>
              <a:t>mmmm</a:t>
            </a:r>
            <a:r>
              <a:rPr lang="en-GB" sz="1400" dirty="0">
                <a:latin typeface="SassoonPrimaryInfant" pitchFamily="2" charset="0"/>
              </a:rPr>
              <a:t>, not </a:t>
            </a:r>
            <a:r>
              <a:rPr lang="en-GB" sz="1400" dirty="0" err="1">
                <a:latin typeface="SassoonPrimaryInfant" pitchFamily="2" charset="0"/>
              </a:rPr>
              <a:t>muh</a:t>
            </a:r>
            <a:r>
              <a:rPr lang="en-GB" sz="1400" dirty="0">
                <a:latin typeface="SassoonPrimaryInfant" pitchFamily="2" charset="0"/>
              </a:rPr>
              <a:t> or </a:t>
            </a:r>
            <a:r>
              <a:rPr lang="en-GB" sz="1400" dirty="0" err="1">
                <a:latin typeface="SassoonPrimaryInfant" pitchFamily="2" charset="0"/>
              </a:rPr>
              <a:t>em</a:t>
            </a:r>
            <a:r>
              <a:rPr lang="en-GB" sz="1400" dirty="0">
                <a:latin typeface="SassoonPrimaryInfant" pitchFamily="2" charset="0"/>
              </a:rPr>
              <a:t>! For more information on correct pronunciation, go to:</a:t>
            </a:r>
          </a:p>
          <a:p>
            <a:r>
              <a:rPr lang="en-GB" sz="1400" dirty="0">
                <a:latin typeface="SassoonPrimaryInfant" pitchFamily="2" charset="0"/>
                <a:hlinkClick r:id="rId3"/>
              </a:rPr>
              <a:t>https://www.youtube.com/watch?v=TkXcabDUg7Q</a:t>
            </a:r>
            <a:endParaRPr lang="en-GB" sz="1400" dirty="0">
              <a:latin typeface="SassoonPrimaryInfant" pitchFamily="2" charset="0"/>
            </a:endParaRP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3</a:t>
            </a:fld>
            <a:endParaRPr lang="en-GB"/>
          </a:p>
        </p:txBody>
      </p:sp>
    </p:spTree>
    <p:extLst>
      <p:ext uri="{BB962C8B-B14F-4D97-AF65-F5344CB8AC3E}">
        <p14:creationId xmlns:p14="http://schemas.microsoft.com/office/powerpoint/2010/main" val="276549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There are about 44 phonemes in the English Language and more than 100 graphemes to represent them. The “Letters and Sounds” programme that we follow consists of 6 overlapping phases to help build up the knowledge needed to become a fluent reader and able writer.</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4</a:t>
            </a:fld>
            <a:endParaRPr lang="en-GB"/>
          </a:p>
        </p:txBody>
      </p:sp>
    </p:spTree>
    <p:extLst>
      <p:ext uri="{BB962C8B-B14F-4D97-AF65-F5344CB8AC3E}">
        <p14:creationId xmlns:p14="http://schemas.microsoft.com/office/powerpoint/2010/main" val="126839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One will have been carried out at home (probably without you even knowing it!) and in Nursery. It concentrates on developing children's speaking and listening skills and laying the foundations for future phonic work. There are 3 strands that run throughout this phase. These are:      ~ Auditory discrimination (</a:t>
            </a:r>
            <a:r>
              <a:rPr lang="en-GB" sz="1400" dirty="0" err="1">
                <a:latin typeface="SassoonPrimaryInfant" pitchFamily="2" charset="0"/>
              </a:rPr>
              <a:t>ie</a:t>
            </a:r>
            <a:r>
              <a:rPr lang="en-GB" sz="1400" dirty="0">
                <a:latin typeface="SassoonPrimaryInfant" pitchFamily="2" charset="0"/>
              </a:rPr>
              <a:t>. tuning in to sounds) </a:t>
            </a:r>
          </a:p>
          <a:p>
            <a:pPr lvl="0"/>
            <a:r>
              <a:rPr lang="en-GB" sz="1400" dirty="0">
                <a:latin typeface="SassoonPrimaryInfant" pitchFamily="2" charset="0"/>
              </a:rPr>
              <a:t>~ Auditory memory and sequencing” (</a:t>
            </a:r>
            <a:r>
              <a:rPr lang="en-GB" sz="1400" dirty="0" err="1">
                <a:latin typeface="SassoonPrimaryInfant" pitchFamily="2" charset="0"/>
              </a:rPr>
              <a:t>ie</a:t>
            </a:r>
            <a:r>
              <a:rPr lang="en-GB" sz="1400" dirty="0">
                <a:latin typeface="SassoonPrimaryInfant" pitchFamily="2" charset="0"/>
              </a:rPr>
              <a:t>. listening to and remembering sounds) </a:t>
            </a:r>
          </a:p>
          <a:p>
            <a:pPr lvl="0"/>
            <a:r>
              <a:rPr lang="en-GB" sz="1400" dirty="0">
                <a:latin typeface="SassoonPrimaryInfant" pitchFamily="2" charset="0"/>
              </a:rPr>
              <a:t>~ Developing vocabulary and language comprehension” (</a:t>
            </a:r>
            <a:r>
              <a:rPr lang="en-GB" sz="1400" dirty="0" err="1">
                <a:latin typeface="SassoonPrimaryInfant" pitchFamily="2" charset="0"/>
              </a:rPr>
              <a:t>ie</a:t>
            </a:r>
            <a:r>
              <a:rPr lang="en-GB" sz="1400" dirty="0">
                <a:latin typeface="SassoonPrimaryInfant" pitchFamily="2" charset="0"/>
              </a:rPr>
              <a:t>. talking about sounds).</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5</a:t>
            </a:fld>
            <a:endParaRPr lang="en-GB"/>
          </a:p>
        </p:txBody>
      </p:sp>
    </p:spTree>
    <p:extLst>
      <p:ext uri="{BB962C8B-B14F-4D97-AF65-F5344CB8AC3E}">
        <p14:creationId xmlns:p14="http://schemas.microsoft.com/office/powerpoint/2010/main" val="133369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Two is often started in Nursery for rising 4 year olds. Regardless of where children have got to already, this is where children in Acorn Class will start to learn how to read and write, so that they all learn exactly the same method together and are pronouncing each pure sound in the correct way.</a:t>
            </a:r>
          </a:p>
          <a:p>
            <a:pPr lvl="0"/>
            <a:r>
              <a:rPr lang="en-GB" sz="1400" dirty="0">
                <a:latin typeface="SassoonPrimaryInfant" pitchFamily="2" charset="0"/>
              </a:rPr>
              <a:t>Phonemes are introduced one at a time on a daily basis in sets. As soon as one set of letters has been introduced, children are then taught how to blend and segment with these sounds, giving them the starting blocks they need to be able to read and write. </a:t>
            </a:r>
          </a:p>
        </p:txBody>
      </p:sp>
      <p:sp>
        <p:nvSpPr>
          <p:cNvPr id="4" name="Slide Number Placeholder 3"/>
          <p:cNvSpPr>
            <a:spLocks noGrp="1"/>
          </p:cNvSpPr>
          <p:nvPr>
            <p:ph type="sldNum" sz="quarter" idx="10"/>
          </p:nvPr>
        </p:nvSpPr>
        <p:spPr/>
        <p:txBody>
          <a:bodyPr/>
          <a:lstStyle/>
          <a:p>
            <a:fld id="{1AEB79B3-74B1-447D-8DBD-A29AFEE701FC}" type="slidenum">
              <a:rPr lang="en-GB" smtClean="0"/>
              <a:t>6</a:t>
            </a:fld>
            <a:endParaRPr lang="en-GB"/>
          </a:p>
        </p:txBody>
      </p:sp>
    </p:spTree>
    <p:extLst>
      <p:ext uri="{BB962C8B-B14F-4D97-AF65-F5344CB8AC3E}">
        <p14:creationId xmlns:p14="http://schemas.microsoft.com/office/powerpoint/2010/main" val="61871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283968"/>
            <a:ext cx="5486400" cy="4114800"/>
          </a:xfrm>
        </p:spPr>
        <p:txBody>
          <a:bodyPr/>
          <a:lstStyle/>
          <a:p>
            <a:pPr lvl="0"/>
            <a:r>
              <a:rPr lang="en-GB" sz="1400" dirty="0">
                <a:latin typeface="SassoonPrimaryInfant" pitchFamily="2" charset="0"/>
              </a:rPr>
              <a:t>Blending:</a:t>
            </a:r>
          </a:p>
          <a:p>
            <a:pPr lvl="0"/>
            <a:r>
              <a:rPr lang="en-GB" sz="1400" dirty="0">
                <a:latin typeface="SassoonPrimaryInfant" pitchFamily="2" charset="0"/>
              </a:rPr>
              <a:t>The children are introduced to the concept of sound buttons, where one sound button represents one phoneme which in turn is represented by one grapheme. They then learn how to blend these phonemes together to create words. So, for the word “mat”, we first say each grapheme in turn /m/, /a/, /t/. We then put each of these sounds in turn on our fingers (one finger for /m/, one for /a/ and one for /t/). Finally, we blend the 3 sounds together and swipe our fingers across our bodies as we say the word “mat”.</a:t>
            </a:r>
          </a:p>
          <a:p>
            <a:pPr lvl="0"/>
            <a:r>
              <a:rPr lang="en-GB" sz="1400" dirty="0">
                <a:latin typeface="SassoonPrimaryInfant" pitchFamily="2" charset="0"/>
              </a:rPr>
              <a:t>To give you an idea of how difficult some children find blending initially, see if you can work out what the following say (clues are given and the answers are at the end of this </a:t>
            </a:r>
            <a:r>
              <a:rPr lang="en-GB" sz="1400" dirty="0" err="1">
                <a:latin typeface="SassoonPrimaryInfant" pitchFamily="2" charset="0"/>
              </a:rPr>
              <a:t>powerpoint</a:t>
            </a:r>
            <a:r>
              <a:rPr lang="en-GB" sz="1400" dirty="0">
                <a:latin typeface="SassoonPrimaryInfant" pitchFamily="2" charset="0"/>
              </a:rPr>
              <a:t>!):</a:t>
            </a:r>
          </a:p>
          <a:p>
            <a:pPr lvl="0"/>
            <a:r>
              <a:rPr lang="en-GB" sz="1400" dirty="0">
                <a:latin typeface="SassoonPrimaryInfant" pitchFamily="2" charset="0"/>
              </a:rPr>
              <a:t>Hank Kink Bars Kate (clue: a thing)</a:t>
            </a:r>
          </a:p>
          <a:p>
            <a:pPr lvl="0"/>
            <a:r>
              <a:rPr lang="en-GB" sz="1400" dirty="0">
                <a:latin typeface="SassoonPrimaryInfant" pitchFamily="2" charset="0"/>
              </a:rPr>
              <a:t>Luff Ought a Weight </a:t>
            </a:r>
            <a:r>
              <a:rPr lang="en-GB" sz="1400" dirty="0" err="1">
                <a:latin typeface="SassoonPrimaryInfant" pitchFamily="2" charset="0"/>
              </a:rPr>
              <a:t>Ewbank</a:t>
            </a:r>
            <a:r>
              <a:rPr lang="en-GB" sz="1400" dirty="0">
                <a:latin typeface="SassoonPrimaryInfant" pitchFamily="2" charset="0"/>
              </a:rPr>
              <a:t> (clue: a phrase)</a:t>
            </a:r>
          </a:p>
          <a:p>
            <a:pPr lvl="0"/>
            <a:endParaRPr lang="en-GB" sz="1400" dirty="0">
              <a:latin typeface="SassoonPrimaryInfant" pitchFamily="2" charset="0"/>
            </a:endParaRPr>
          </a:p>
          <a:p>
            <a:pPr lvl="0"/>
            <a:r>
              <a:rPr lang="en-GB" sz="1400" dirty="0">
                <a:latin typeface="SassoonPrimaryInfant" pitchFamily="2" charset="0"/>
              </a:rPr>
              <a:t>Segmenting:</a:t>
            </a:r>
          </a:p>
          <a:p>
            <a:pPr lvl="0"/>
            <a:r>
              <a:rPr lang="en-GB" sz="1400" dirty="0">
                <a:latin typeface="SassoonPrimaryInfant" pitchFamily="2" charset="0"/>
              </a:rPr>
              <a:t>This is the reverse process, where we split spoken words into their individual phonemes. To do this, we say the word as slowly as we can and then count the sounds that we can hear onto our fingers, so that “dog” becomes /d/, /o/ and /g/ shown on 3 fingers.</a:t>
            </a:r>
          </a:p>
          <a:p>
            <a:endParaRPr lang="en-GB" sz="1400" dirty="0">
              <a:latin typeface="SassoonPrimaryInfant" pitchFamily="2" charset="0"/>
            </a:endParaRPr>
          </a:p>
        </p:txBody>
      </p:sp>
      <p:sp>
        <p:nvSpPr>
          <p:cNvPr id="4" name="Slide Number Placeholder 3"/>
          <p:cNvSpPr>
            <a:spLocks noGrp="1"/>
          </p:cNvSpPr>
          <p:nvPr>
            <p:ph type="sldNum" sz="quarter" idx="10"/>
          </p:nvPr>
        </p:nvSpPr>
        <p:spPr/>
        <p:txBody>
          <a:bodyPr/>
          <a:lstStyle/>
          <a:p>
            <a:fld id="{1AEB79B3-74B1-447D-8DBD-A29AFEE701FC}" type="slidenum">
              <a:rPr lang="en-GB" smtClean="0"/>
              <a:t>7</a:t>
            </a:fld>
            <a:endParaRPr lang="en-GB"/>
          </a:p>
        </p:txBody>
      </p:sp>
    </p:spTree>
    <p:extLst>
      <p:ext uri="{BB962C8B-B14F-4D97-AF65-F5344CB8AC3E}">
        <p14:creationId xmlns:p14="http://schemas.microsoft.com/office/powerpoint/2010/main" val="42246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Phase 3 is a natural progression from Phase 2, with 25 new graphemes being introduced and with the children continuing to blend and segment with these new sounds as well as those already taught in Phase 2. It is not until this phase that children will formally start to learn the letter names (rather than their sounds) using an alphabet song, but the focus will remain on using pure letter sounds when decoding words.</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8</a:t>
            </a:fld>
            <a:endParaRPr lang="en-GB"/>
          </a:p>
        </p:txBody>
      </p:sp>
    </p:spTree>
    <p:extLst>
      <p:ext uri="{BB962C8B-B14F-4D97-AF65-F5344CB8AC3E}">
        <p14:creationId xmlns:p14="http://schemas.microsoft.com/office/powerpoint/2010/main" val="272566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latin typeface="SassoonPrimaryInfant" pitchFamily="2" charset="0"/>
              </a:rPr>
              <a:t>Within Phases 2 and 3, the children are also introduced to the concept of “sound lines” which represent one phoneme (just like a sound button) but these are used where 2 or more graphemes are used to create that sound.</a:t>
            </a:r>
          </a:p>
          <a:p>
            <a:r>
              <a:rPr lang="en-GB" sz="1400" dirty="0">
                <a:latin typeface="SassoonPrimaryInfant" pitchFamily="2" charset="0"/>
              </a:rPr>
              <a:t>So, in the word “duck” a sound button is used for the /d/ and for the /u/ but a sound line is used for the /</a:t>
            </a:r>
            <a:r>
              <a:rPr lang="en-GB" sz="1400" dirty="0" err="1">
                <a:latin typeface="SassoonPrimaryInfant" pitchFamily="2" charset="0"/>
              </a:rPr>
              <a:t>ck</a:t>
            </a:r>
            <a:r>
              <a:rPr lang="en-GB" sz="1400" dirty="0">
                <a:latin typeface="SassoonPrimaryInfant" pitchFamily="2" charset="0"/>
              </a:rPr>
              <a:t>/ sound as it is created using 2 graphemes but only makes one sound.</a:t>
            </a:r>
          </a:p>
          <a:p>
            <a:endParaRPr lang="en-GB" dirty="0"/>
          </a:p>
        </p:txBody>
      </p:sp>
      <p:sp>
        <p:nvSpPr>
          <p:cNvPr id="4" name="Slide Number Placeholder 3"/>
          <p:cNvSpPr>
            <a:spLocks noGrp="1"/>
          </p:cNvSpPr>
          <p:nvPr>
            <p:ph type="sldNum" sz="quarter" idx="10"/>
          </p:nvPr>
        </p:nvSpPr>
        <p:spPr/>
        <p:txBody>
          <a:bodyPr/>
          <a:lstStyle/>
          <a:p>
            <a:fld id="{1AEB79B3-74B1-447D-8DBD-A29AFEE701FC}" type="slidenum">
              <a:rPr lang="en-GB" smtClean="0"/>
              <a:t>9</a:t>
            </a:fld>
            <a:endParaRPr lang="en-GB"/>
          </a:p>
        </p:txBody>
      </p:sp>
    </p:spTree>
    <p:extLst>
      <p:ext uri="{BB962C8B-B14F-4D97-AF65-F5344CB8AC3E}">
        <p14:creationId xmlns:p14="http://schemas.microsoft.com/office/powerpoint/2010/main" val="2326421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9539CE-605D-487F-BE81-33527DAFA62D}" type="datetime1">
              <a:rPr lang="en-GB" smtClean="0"/>
              <a:t>20/11/2024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345179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BE7873-577A-4CB7-B30D-626ECEB719A4}" type="datetime1">
              <a:rPr lang="en-GB" smtClean="0"/>
              <a:t>20/11/2024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341855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F9ECC4-5FC6-41AF-8396-13FB8D75DAB9}" type="datetime1">
              <a:rPr lang="en-GB" smtClean="0"/>
              <a:t>20/11/2024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71387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C43FBF-CCD2-408C-A065-B4A697D21566}" type="datetime1">
              <a:rPr lang="en-GB" smtClean="0"/>
              <a:t>20/11/2024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88549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85E9A-6E98-4D35-BE5F-27A4D86A0744}" type="datetime1">
              <a:rPr lang="en-GB" smtClean="0"/>
              <a:t>20/11/2024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278207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58D4E4-F503-4F58-BD1E-869A4BC3E2EA}" type="datetime1">
              <a:rPr lang="en-GB" smtClean="0"/>
              <a:t>20/11/2024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247824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7D5572F-9F41-4B26-80FA-933D4106D684}" type="datetime1">
              <a:rPr lang="en-GB" smtClean="0"/>
              <a:t>20/11/2024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1388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C0F52F-4AB5-4F66-8549-4193DB50F612}" type="datetime1">
              <a:rPr lang="en-GB" smtClean="0"/>
              <a:t>20/11/2024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31461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B7415A-4CFE-465B-A0CC-ED5B64B23E10}" type="datetime1">
              <a:rPr lang="en-GB" smtClean="0"/>
              <a:t>20/11/2024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641126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23A9B8-FDC0-4A62-9B3A-EC85CE6AF91F}" type="datetime1">
              <a:rPr lang="en-GB" smtClean="0"/>
              <a:t>20/11/2024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353580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DF9BFA-E2E0-48FF-B17C-AECF91269378}" type="datetime1">
              <a:rPr lang="en-GB" smtClean="0"/>
              <a:t>20/11/2024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201B35-4854-4F2D-97F9-4E2614457C1C}" type="slidenum">
              <a:rPr lang="en-GB" smtClean="0"/>
              <a:t>‹#›</a:t>
            </a:fld>
            <a:endParaRPr lang="en-GB"/>
          </a:p>
        </p:txBody>
      </p:sp>
    </p:spTree>
    <p:extLst>
      <p:ext uri="{BB962C8B-B14F-4D97-AF65-F5344CB8AC3E}">
        <p14:creationId xmlns:p14="http://schemas.microsoft.com/office/powerpoint/2010/main" val="149818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8F9F0-B7B7-47BD-A75D-B98A33978C60}" type="datetime1">
              <a:rPr lang="en-GB" smtClean="0"/>
              <a:t>20/11/2024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01B35-4854-4F2D-97F9-4E2614457C1C}" type="slidenum">
              <a:rPr lang="en-GB" smtClean="0"/>
              <a:t>‹#›</a:t>
            </a:fld>
            <a:endParaRPr lang="en-GB"/>
          </a:p>
        </p:txBody>
      </p:sp>
    </p:spTree>
    <p:extLst>
      <p:ext uri="{BB962C8B-B14F-4D97-AF65-F5344CB8AC3E}">
        <p14:creationId xmlns:p14="http://schemas.microsoft.com/office/powerpoint/2010/main" val="2058100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536" y="1988840"/>
            <a:ext cx="8640960" cy="1200329"/>
          </a:xfrm>
          <a:prstGeom prst="rect">
            <a:avLst/>
          </a:prstGeom>
          <a:noFill/>
        </p:spPr>
        <p:txBody>
          <a:bodyPr wrap="square" rtlCol="0">
            <a:spAutoFit/>
          </a:bodyPr>
          <a:lstStyle/>
          <a:p>
            <a:pPr algn="ctr"/>
            <a:r>
              <a:rPr lang="en-GB" sz="4800" b="1" dirty="0">
                <a:latin typeface="SassoonPrimaryInfant" pitchFamily="2" charset="0"/>
              </a:rPr>
              <a:t>Learning to Read and Write</a:t>
            </a:r>
          </a:p>
          <a:p>
            <a:endParaRPr lang="en-GB" sz="2400" dirty="0">
              <a:latin typeface="SassoonPrimaryInfant" pitchFamily="2" charset="0"/>
            </a:endParaRPr>
          </a:p>
        </p:txBody>
      </p:sp>
      <p:sp>
        <p:nvSpPr>
          <p:cNvPr id="4" name="TextBox 3"/>
          <p:cNvSpPr txBox="1"/>
          <p:nvPr/>
        </p:nvSpPr>
        <p:spPr>
          <a:xfrm>
            <a:off x="1259632" y="3068960"/>
            <a:ext cx="6912768" cy="2308324"/>
          </a:xfrm>
          <a:prstGeom prst="rect">
            <a:avLst/>
          </a:prstGeom>
          <a:noFill/>
        </p:spPr>
        <p:txBody>
          <a:bodyPr wrap="square" rtlCol="0">
            <a:spAutoFit/>
          </a:bodyPr>
          <a:lstStyle/>
          <a:p>
            <a:pPr algn="ctr"/>
            <a:r>
              <a:rPr lang="en-GB" sz="4800" dirty="0">
                <a:latin typeface="SassoonPrimaryInfant" pitchFamily="2" charset="0"/>
              </a:rPr>
              <a:t>at the grand old age of</a:t>
            </a:r>
          </a:p>
          <a:p>
            <a:pPr algn="ctr"/>
            <a:endParaRPr lang="en-GB" sz="4800" dirty="0">
              <a:latin typeface="SassoonPrimaryInfant" pitchFamily="2" charset="0"/>
            </a:endParaRPr>
          </a:p>
          <a:p>
            <a:pPr algn="ctr"/>
            <a:r>
              <a:rPr lang="en-GB" sz="4800" dirty="0">
                <a:latin typeface="SassoonPrimaryInfant" pitchFamily="2" charset="0"/>
              </a:rPr>
              <a:t>and</a:t>
            </a:r>
          </a:p>
        </p:txBody>
      </p:sp>
      <p:pic>
        <p:nvPicPr>
          <p:cNvPr id="1026" name="Picture 2" descr="F:\4.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3863082"/>
            <a:ext cx="2349624" cy="23601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685" y="3846880"/>
            <a:ext cx="2176289" cy="2194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ad.jpg"/>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7504" y="130153"/>
            <a:ext cx="2817043" cy="18874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write.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829" y="0"/>
            <a:ext cx="2346779" cy="206697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0949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332656"/>
            <a:ext cx="7992888" cy="646331"/>
          </a:xfrm>
          <a:prstGeom prst="rect">
            <a:avLst/>
          </a:prstGeom>
          <a:noFill/>
        </p:spPr>
        <p:txBody>
          <a:bodyPr wrap="square" rtlCol="0">
            <a:spAutoFit/>
          </a:bodyPr>
          <a:lstStyle/>
          <a:p>
            <a:pPr algn="ctr"/>
            <a:r>
              <a:rPr lang="en-GB" sz="3600" b="1" u="sng" dirty="0">
                <a:latin typeface="SassoonPrimaryInfant" pitchFamily="2" charset="0"/>
              </a:rPr>
              <a:t>Tricky Words</a:t>
            </a:r>
          </a:p>
        </p:txBody>
      </p:sp>
      <p:sp>
        <p:nvSpPr>
          <p:cNvPr id="3" name="TextBox 2"/>
          <p:cNvSpPr txBox="1"/>
          <p:nvPr/>
        </p:nvSpPr>
        <p:spPr>
          <a:xfrm>
            <a:off x="683568" y="1196752"/>
            <a:ext cx="2304256" cy="5078313"/>
          </a:xfrm>
          <a:prstGeom prst="rect">
            <a:avLst/>
          </a:prstGeom>
          <a:noFill/>
        </p:spPr>
        <p:txBody>
          <a:bodyPr wrap="square" rtlCol="0">
            <a:spAutoFit/>
          </a:bodyPr>
          <a:lstStyle/>
          <a:p>
            <a:r>
              <a:rPr lang="en-GB" sz="3600" dirty="0">
                <a:latin typeface="SassoonPrimaryInfant" pitchFamily="2" charset="0"/>
              </a:rPr>
              <a:t>the</a:t>
            </a:r>
          </a:p>
          <a:p>
            <a:endParaRPr lang="en-GB" sz="3600" dirty="0">
              <a:latin typeface="SassoonPrimaryInfant" pitchFamily="2" charset="0"/>
            </a:endParaRPr>
          </a:p>
          <a:p>
            <a:r>
              <a:rPr lang="en-GB" sz="3600" dirty="0">
                <a:latin typeface="SassoonPrimaryInfant" pitchFamily="2" charset="0"/>
              </a:rPr>
              <a:t>you</a:t>
            </a:r>
          </a:p>
          <a:p>
            <a:endParaRPr lang="en-GB" sz="3600" dirty="0">
              <a:latin typeface="SassoonPrimaryInfant" pitchFamily="2" charset="0"/>
            </a:endParaRPr>
          </a:p>
          <a:p>
            <a:r>
              <a:rPr lang="en-GB" sz="3600" dirty="0">
                <a:latin typeface="SassoonPrimaryInfant" pitchFamily="2" charset="0"/>
              </a:rPr>
              <a:t>said</a:t>
            </a:r>
          </a:p>
          <a:p>
            <a:endParaRPr lang="en-GB" sz="3600" dirty="0">
              <a:latin typeface="SassoonPrimaryInfant" pitchFamily="2" charset="0"/>
            </a:endParaRPr>
          </a:p>
          <a:p>
            <a:r>
              <a:rPr lang="en-GB" sz="3600" dirty="0">
                <a:latin typeface="SassoonPrimaryInfant" pitchFamily="2" charset="0"/>
              </a:rPr>
              <a:t>like</a:t>
            </a:r>
          </a:p>
          <a:p>
            <a:endParaRPr lang="en-GB" sz="3600" dirty="0">
              <a:latin typeface="SassoonPrimaryInfant" pitchFamily="2" charset="0"/>
            </a:endParaRPr>
          </a:p>
          <a:p>
            <a:endParaRPr lang="en-GB" sz="3600" dirty="0">
              <a:latin typeface="SassoonPrimaryInfant" pitchFamily="2" charset="0"/>
            </a:endParaRPr>
          </a:p>
        </p:txBody>
      </p:sp>
      <p:sp>
        <p:nvSpPr>
          <p:cNvPr id="4" name="TextBox 3"/>
          <p:cNvSpPr txBox="1"/>
          <p:nvPr/>
        </p:nvSpPr>
        <p:spPr>
          <a:xfrm>
            <a:off x="3419872" y="1196752"/>
            <a:ext cx="2520280" cy="5078313"/>
          </a:xfrm>
          <a:prstGeom prst="rect">
            <a:avLst/>
          </a:prstGeom>
          <a:noFill/>
        </p:spPr>
        <p:txBody>
          <a:bodyPr wrap="square" rtlCol="0">
            <a:spAutoFit/>
          </a:bodyPr>
          <a:lstStyle/>
          <a:p>
            <a:r>
              <a:rPr lang="en-GB" sz="3600" dirty="0">
                <a:latin typeface="SassoonPrimaryInfant" pitchFamily="2" charset="0"/>
              </a:rPr>
              <a:t>was</a:t>
            </a:r>
          </a:p>
          <a:p>
            <a:endParaRPr lang="en-GB" sz="3600" dirty="0">
              <a:latin typeface="SassoonPrimaryInfant" pitchFamily="2" charset="0"/>
            </a:endParaRPr>
          </a:p>
          <a:p>
            <a:r>
              <a:rPr lang="en-GB" sz="3600" dirty="0">
                <a:latin typeface="SassoonPrimaryInfant" pitchFamily="2" charset="0"/>
              </a:rPr>
              <a:t>he</a:t>
            </a:r>
          </a:p>
          <a:p>
            <a:endParaRPr lang="en-GB" sz="3600" dirty="0">
              <a:latin typeface="SassoonPrimaryInfant" pitchFamily="2" charset="0"/>
            </a:endParaRPr>
          </a:p>
          <a:p>
            <a:r>
              <a:rPr lang="en-GB" sz="3600" dirty="0">
                <a:latin typeface="SassoonPrimaryInfant" pitchFamily="2" charset="0"/>
              </a:rPr>
              <a:t>they</a:t>
            </a:r>
          </a:p>
          <a:p>
            <a:endParaRPr lang="en-GB" sz="3600" dirty="0">
              <a:latin typeface="SassoonPrimaryInfant" pitchFamily="2" charset="0"/>
            </a:endParaRPr>
          </a:p>
          <a:p>
            <a:r>
              <a:rPr lang="en-GB" sz="3600" dirty="0">
                <a:latin typeface="SassoonPrimaryInfant" pitchFamily="2" charset="0"/>
              </a:rPr>
              <a:t>come</a:t>
            </a:r>
          </a:p>
          <a:p>
            <a:endParaRPr lang="en-GB" sz="3600" dirty="0">
              <a:latin typeface="SassoonPrimaryInfant" pitchFamily="2" charset="0"/>
            </a:endParaRPr>
          </a:p>
          <a:p>
            <a:endParaRPr lang="en-GB" sz="3600" dirty="0">
              <a:latin typeface="SassoonPrimaryInfant" pitchFamily="2" charset="0"/>
            </a:endParaRPr>
          </a:p>
        </p:txBody>
      </p:sp>
      <p:sp>
        <p:nvSpPr>
          <p:cNvPr id="5" name="TextBox 4"/>
          <p:cNvSpPr txBox="1"/>
          <p:nvPr/>
        </p:nvSpPr>
        <p:spPr>
          <a:xfrm>
            <a:off x="6372200" y="1196752"/>
            <a:ext cx="2520280" cy="3970318"/>
          </a:xfrm>
          <a:prstGeom prst="rect">
            <a:avLst/>
          </a:prstGeom>
          <a:noFill/>
        </p:spPr>
        <p:txBody>
          <a:bodyPr wrap="square" rtlCol="0">
            <a:spAutoFit/>
          </a:bodyPr>
          <a:lstStyle/>
          <a:p>
            <a:r>
              <a:rPr lang="en-GB" sz="3600" dirty="0">
                <a:latin typeface="SassoonPrimaryInfant" pitchFamily="2" charset="0"/>
              </a:rPr>
              <a:t>no</a:t>
            </a:r>
          </a:p>
          <a:p>
            <a:endParaRPr lang="en-GB" sz="3600" dirty="0">
              <a:latin typeface="SassoonPrimaryInfant" pitchFamily="2" charset="0"/>
            </a:endParaRPr>
          </a:p>
          <a:p>
            <a:r>
              <a:rPr lang="en-GB" sz="3600" dirty="0">
                <a:latin typeface="SassoonPrimaryInfant" pitchFamily="2" charset="0"/>
              </a:rPr>
              <a:t>of</a:t>
            </a:r>
          </a:p>
          <a:p>
            <a:endParaRPr lang="en-GB" sz="3600" dirty="0">
              <a:latin typeface="SassoonPrimaryInfant" pitchFamily="2" charset="0"/>
            </a:endParaRPr>
          </a:p>
          <a:p>
            <a:r>
              <a:rPr lang="en-GB" sz="3600" dirty="0">
                <a:latin typeface="SassoonPrimaryInfant" pitchFamily="2" charset="0"/>
              </a:rPr>
              <a:t>put</a:t>
            </a:r>
          </a:p>
          <a:p>
            <a:endParaRPr lang="en-GB" sz="3600" dirty="0">
              <a:latin typeface="SassoonPrimaryInfant" pitchFamily="2" charset="0"/>
            </a:endParaRPr>
          </a:p>
          <a:p>
            <a:r>
              <a:rPr lang="en-GB" sz="3600" dirty="0">
                <a:latin typeface="SassoonPrimaryInfant" pitchFamily="2" charset="0"/>
              </a:rPr>
              <a:t>want</a:t>
            </a:r>
          </a:p>
        </p:txBody>
      </p:sp>
      <p:sp>
        <p:nvSpPr>
          <p:cNvPr id="6" name="Footer Placeholder 5"/>
          <p:cNvSpPr>
            <a:spLocks noGrp="1"/>
          </p:cNvSpPr>
          <p:nvPr>
            <p:ph type="ftr" sz="quarter" idx="11"/>
          </p:nvPr>
        </p:nvSpPr>
        <p:spPr>
          <a:xfrm>
            <a:off x="8672636" y="6275065"/>
            <a:ext cx="439688" cy="385018"/>
          </a:xfrm>
        </p:spPr>
        <p:txBody>
          <a:bodyPr/>
          <a:lstStyle/>
          <a:p>
            <a:r>
              <a:rPr lang="en-GB" dirty="0"/>
              <a:t>10</a:t>
            </a:r>
          </a:p>
        </p:txBody>
      </p:sp>
    </p:spTree>
    <p:extLst>
      <p:ext uri="{BB962C8B-B14F-4D97-AF65-F5344CB8AC3E}">
        <p14:creationId xmlns:p14="http://schemas.microsoft.com/office/powerpoint/2010/main" val="268155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Phas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54" y="836712"/>
            <a:ext cx="8552142" cy="4968552"/>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8671900" y="6309320"/>
            <a:ext cx="439688" cy="385018"/>
          </a:xfrm>
        </p:spPr>
        <p:txBody>
          <a:bodyPr/>
          <a:lstStyle/>
          <a:p>
            <a:r>
              <a:rPr lang="en-GB" dirty="0"/>
              <a:t>11</a:t>
            </a:r>
          </a:p>
        </p:txBody>
      </p:sp>
    </p:spTree>
    <p:extLst>
      <p:ext uri="{BB962C8B-B14F-4D97-AF65-F5344CB8AC3E}">
        <p14:creationId xmlns:p14="http://schemas.microsoft.com/office/powerpoint/2010/main" val="422983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Phas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260648"/>
            <a:ext cx="8461697" cy="597666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8704312" y="6464582"/>
            <a:ext cx="439688" cy="385018"/>
          </a:xfrm>
        </p:spPr>
        <p:txBody>
          <a:bodyPr/>
          <a:lstStyle/>
          <a:p>
            <a:r>
              <a:rPr lang="en-GB" dirty="0"/>
              <a:t>12</a:t>
            </a:r>
          </a:p>
        </p:txBody>
      </p:sp>
    </p:spTree>
    <p:extLst>
      <p:ext uri="{BB962C8B-B14F-4D97-AF65-F5344CB8AC3E}">
        <p14:creationId xmlns:p14="http://schemas.microsoft.com/office/powerpoint/2010/main" val="335674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5503" y="620688"/>
            <a:ext cx="3024336" cy="4524315"/>
          </a:xfrm>
          <a:prstGeom prst="rect">
            <a:avLst/>
          </a:prstGeom>
          <a:noFill/>
        </p:spPr>
        <p:txBody>
          <a:bodyPr wrap="square" rtlCol="0">
            <a:spAutoFit/>
          </a:bodyPr>
          <a:lstStyle/>
          <a:p>
            <a:pPr algn="ctr"/>
            <a:r>
              <a:rPr lang="en-GB" sz="4800" b="1" dirty="0">
                <a:latin typeface="SassoonPrimaryInfant" pitchFamily="2" charset="0"/>
              </a:rPr>
              <a:t> </a:t>
            </a:r>
            <a:endParaRPr lang="en-GB" sz="4800" dirty="0">
              <a:latin typeface="SassoonPrimaryInfant" pitchFamily="2" charset="0"/>
            </a:endParaRPr>
          </a:p>
          <a:p>
            <a:pPr algn="ctr"/>
            <a:r>
              <a:rPr lang="en-GB" sz="4800" dirty="0">
                <a:latin typeface="SassoonPrimaryInfant" pitchFamily="2" charset="0"/>
              </a:rPr>
              <a:t>rain</a:t>
            </a:r>
          </a:p>
          <a:p>
            <a:pPr algn="ctr"/>
            <a:endParaRPr lang="en-GB" sz="4800" dirty="0">
              <a:latin typeface="SassoonPrimaryInfant" pitchFamily="2" charset="0"/>
            </a:endParaRPr>
          </a:p>
          <a:p>
            <a:pPr algn="ctr"/>
            <a:r>
              <a:rPr lang="en-GB" sz="4800" dirty="0">
                <a:latin typeface="SassoonPrimaryInfant" pitchFamily="2" charset="0"/>
              </a:rPr>
              <a:t>crayon</a:t>
            </a:r>
          </a:p>
          <a:p>
            <a:pPr algn="ctr"/>
            <a:endParaRPr lang="en-GB" sz="4800" dirty="0">
              <a:latin typeface="SassoonPrimaryInfant" pitchFamily="2" charset="0"/>
            </a:endParaRPr>
          </a:p>
          <a:p>
            <a:pPr algn="ctr"/>
            <a:r>
              <a:rPr lang="en-GB" sz="4800" dirty="0">
                <a:latin typeface="SassoonPrimaryInfant" pitchFamily="2" charset="0"/>
              </a:rPr>
              <a:t> make</a:t>
            </a:r>
          </a:p>
        </p:txBody>
      </p:sp>
      <p:sp>
        <p:nvSpPr>
          <p:cNvPr id="5" name="TextBox 4"/>
          <p:cNvSpPr txBox="1"/>
          <p:nvPr/>
        </p:nvSpPr>
        <p:spPr>
          <a:xfrm>
            <a:off x="5134905" y="620688"/>
            <a:ext cx="3528392" cy="4524315"/>
          </a:xfrm>
          <a:prstGeom prst="rect">
            <a:avLst/>
          </a:prstGeom>
          <a:noFill/>
        </p:spPr>
        <p:txBody>
          <a:bodyPr wrap="square" rtlCol="0">
            <a:spAutoFit/>
          </a:bodyPr>
          <a:lstStyle/>
          <a:p>
            <a:pPr algn="ctr"/>
            <a:endParaRPr lang="en-GB" sz="4800" dirty="0">
              <a:latin typeface="SassoonPrimaryInfant" pitchFamily="2" charset="0"/>
            </a:endParaRPr>
          </a:p>
          <a:p>
            <a:pPr algn="ctr"/>
            <a:r>
              <a:rPr lang="en-GB" sz="4800" dirty="0">
                <a:latin typeface="SassoonPrimaryInfant" pitchFamily="2" charset="0"/>
              </a:rPr>
              <a:t>I</a:t>
            </a:r>
          </a:p>
          <a:p>
            <a:pPr algn="ctr"/>
            <a:endParaRPr lang="en-GB" sz="4800" dirty="0">
              <a:latin typeface="SassoonPrimaryInfant" pitchFamily="2" charset="0"/>
            </a:endParaRPr>
          </a:p>
          <a:p>
            <a:pPr algn="ctr"/>
            <a:r>
              <a:rPr lang="en-GB" sz="4800" dirty="0">
                <a:latin typeface="SassoonPrimaryInfant" pitchFamily="2" charset="0"/>
              </a:rPr>
              <a:t>night</a:t>
            </a:r>
          </a:p>
          <a:p>
            <a:pPr algn="ctr"/>
            <a:endParaRPr lang="en-GB" sz="4800" dirty="0">
              <a:latin typeface="SassoonPrimaryInfant" pitchFamily="2" charset="0"/>
            </a:endParaRPr>
          </a:p>
          <a:p>
            <a:pPr algn="ctr"/>
            <a:r>
              <a:rPr lang="en-GB" sz="4800" dirty="0">
                <a:latin typeface="SassoonPrimaryInfant" pitchFamily="2" charset="0"/>
              </a:rPr>
              <a:t> tie</a:t>
            </a:r>
          </a:p>
        </p:txBody>
      </p:sp>
      <p:sp>
        <p:nvSpPr>
          <p:cNvPr id="6" name="Rectangle 5"/>
          <p:cNvSpPr/>
          <p:nvPr/>
        </p:nvSpPr>
        <p:spPr>
          <a:xfrm>
            <a:off x="443558" y="322412"/>
            <a:ext cx="3908226" cy="6048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944988" y="322412"/>
            <a:ext cx="3908226" cy="6048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p:cNvSpPr>
            <a:spLocks noGrp="1"/>
          </p:cNvSpPr>
          <p:nvPr>
            <p:ph type="ftr" sz="quarter" idx="11"/>
          </p:nvPr>
        </p:nvSpPr>
        <p:spPr>
          <a:xfrm>
            <a:off x="8597366" y="6472982"/>
            <a:ext cx="511696" cy="385018"/>
          </a:xfrm>
        </p:spPr>
        <p:txBody>
          <a:bodyPr/>
          <a:lstStyle/>
          <a:p>
            <a:r>
              <a:rPr lang="en-GB" dirty="0"/>
              <a:t>13</a:t>
            </a:r>
          </a:p>
        </p:txBody>
      </p:sp>
    </p:spTree>
    <p:extLst>
      <p:ext uri="{BB962C8B-B14F-4D97-AF65-F5344CB8AC3E}">
        <p14:creationId xmlns:p14="http://schemas.microsoft.com/office/powerpoint/2010/main" val="240812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692696"/>
            <a:ext cx="6768752" cy="3970318"/>
          </a:xfrm>
          <a:prstGeom prst="rect">
            <a:avLst/>
          </a:prstGeom>
          <a:noFill/>
        </p:spPr>
        <p:txBody>
          <a:bodyPr wrap="square" rtlCol="0">
            <a:spAutoFit/>
          </a:bodyPr>
          <a:lstStyle/>
          <a:p>
            <a:pPr algn="ctr"/>
            <a:r>
              <a:rPr lang="en-GB" sz="3600" dirty="0">
                <a:latin typeface="SassoonPrimaryInfant" pitchFamily="2" charset="0"/>
              </a:rPr>
              <a:t>Alternative Pronunciations for </a:t>
            </a:r>
            <a:r>
              <a:rPr lang="en-GB" sz="3600" u="sng" dirty="0" err="1">
                <a:latin typeface="SassoonPrimaryInfant" pitchFamily="2" charset="0"/>
              </a:rPr>
              <a:t>ea</a:t>
            </a:r>
            <a:endParaRPr lang="en-GB" sz="3600" u="sng" dirty="0">
              <a:latin typeface="SassoonPrimaryInfant" pitchFamily="2" charset="0"/>
            </a:endParaRPr>
          </a:p>
          <a:p>
            <a:pPr algn="ctr"/>
            <a:endParaRPr lang="en-GB" sz="3600" dirty="0">
              <a:latin typeface="SassoonPrimaryInfant" pitchFamily="2" charset="0"/>
            </a:endParaRPr>
          </a:p>
          <a:p>
            <a:pPr algn="ctr"/>
            <a:r>
              <a:rPr lang="en-GB" sz="3600" dirty="0">
                <a:latin typeface="SassoonPrimaryInfant" pitchFamily="2" charset="0"/>
              </a:rPr>
              <a:t>t</a:t>
            </a:r>
            <a:r>
              <a:rPr lang="en-GB" sz="3600" u="sng" dirty="0">
                <a:latin typeface="SassoonPrimaryInfant" pitchFamily="2" charset="0"/>
              </a:rPr>
              <a:t>ea</a:t>
            </a:r>
          </a:p>
          <a:p>
            <a:pPr algn="ctr"/>
            <a:endParaRPr lang="en-GB" sz="3600" dirty="0">
              <a:latin typeface="SassoonPrimaryInfant" pitchFamily="2" charset="0"/>
            </a:endParaRPr>
          </a:p>
          <a:p>
            <a:pPr algn="ctr"/>
            <a:r>
              <a:rPr lang="en-GB" sz="3600" dirty="0">
                <a:latin typeface="SassoonPrimaryInfant" pitchFamily="2" charset="0"/>
              </a:rPr>
              <a:t>h</a:t>
            </a:r>
            <a:r>
              <a:rPr lang="en-GB" sz="3600" u="sng" dirty="0">
                <a:latin typeface="SassoonPrimaryInfant" pitchFamily="2" charset="0"/>
              </a:rPr>
              <a:t>ea</a:t>
            </a:r>
            <a:r>
              <a:rPr lang="en-GB" sz="3600" dirty="0">
                <a:latin typeface="SassoonPrimaryInfant" pitchFamily="2" charset="0"/>
              </a:rPr>
              <a:t>d</a:t>
            </a:r>
          </a:p>
          <a:p>
            <a:pPr algn="ctr"/>
            <a:endParaRPr lang="en-GB" sz="3600" dirty="0">
              <a:latin typeface="SassoonPrimaryInfant" pitchFamily="2" charset="0"/>
            </a:endParaRPr>
          </a:p>
          <a:p>
            <a:pPr algn="ctr"/>
            <a:r>
              <a:rPr lang="en-GB" sz="3600" dirty="0">
                <a:latin typeface="SassoonPrimaryInfant" pitchFamily="2" charset="0"/>
              </a:rPr>
              <a:t>br</a:t>
            </a:r>
            <a:r>
              <a:rPr lang="en-GB" sz="3600" u="sng" dirty="0">
                <a:latin typeface="SassoonPrimaryInfant" pitchFamily="2" charset="0"/>
              </a:rPr>
              <a:t>ea</a:t>
            </a:r>
            <a:r>
              <a:rPr lang="en-GB" sz="3600" dirty="0">
                <a:latin typeface="SassoonPrimaryInfant" pitchFamily="2" charset="0"/>
              </a:rPr>
              <a:t>k</a:t>
            </a:r>
          </a:p>
        </p:txBody>
      </p:sp>
      <p:sp>
        <p:nvSpPr>
          <p:cNvPr id="3" name="Footer Placeholder 2"/>
          <p:cNvSpPr>
            <a:spLocks noGrp="1"/>
          </p:cNvSpPr>
          <p:nvPr>
            <p:ph type="ftr" sz="quarter" idx="11"/>
          </p:nvPr>
        </p:nvSpPr>
        <p:spPr>
          <a:xfrm>
            <a:off x="8678719" y="6455636"/>
            <a:ext cx="439688" cy="385018"/>
          </a:xfrm>
        </p:spPr>
        <p:txBody>
          <a:bodyPr/>
          <a:lstStyle/>
          <a:p>
            <a:r>
              <a:rPr lang="en-GB" dirty="0"/>
              <a:t>14</a:t>
            </a:r>
          </a:p>
        </p:txBody>
      </p:sp>
    </p:spTree>
    <p:extLst>
      <p:ext uri="{BB962C8B-B14F-4D97-AF65-F5344CB8AC3E}">
        <p14:creationId xmlns:p14="http://schemas.microsoft.com/office/powerpoint/2010/main" val="274159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F:\original-34239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8264886"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8660422" y="6472982"/>
            <a:ext cx="511696" cy="385018"/>
          </a:xfrm>
        </p:spPr>
        <p:txBody>
          <a:bodyPr/>
          <a:lstStyle/>
          <a:p>
            <a:r>
              <a:rPr lang="en-GB" dirty="0"/>
              <a:t>15</a:t>
            </a:r>
          </a:p>
        </p:txBody>
      </p:sp>
    </p:spTree>
    <p:extLst>
      <p:ext uri="{BB962C8B-B14F-4D97-AF65-F5344CB8AC3E}">
        <p14:creationId xmlns:p14="http://schemas.microsoft.com/office/powerpoint/2010/main" val="417405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404664"/>
            <a:ext cx="7416824" cy="2308324"/>
          </a:xfrm>
          <a:prstGeom prst="rect">
            <a:avLst/>
          </a:prstGeom>
          <a:noFill/>
        </p:spPr>
        <p:txBody>
          <a:bodyPr wrap="square" rtlCol="0">
            <a:spAutoFit/>
          </a:bodyPr>
          <a:lstStyle/>
          <a:p>
            <a:pPr algn="ctr"/>
            <a:r>
              <a:rPr lang="en-GB" sz="3600" dirty="0">
                <a:latin typeface="SassoonPrimaryInfant" pitchFamily="2" charset="0"/>
              </a:rPr>
              <a:t>Reading Scheme Books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pic>
        <p:nvPicPr>
          <p:cNvPr id="1026" name="Picture 2" descr="F:\ORTserieslogo.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36" t="6742" r="17174" b="7750"/>
          <a:stretch/>
        </p:blipFill>
        <p:spPr bwMode="auto">
          <a:xfrm>
            <a:off x="467544" y="1558824"/>
            <a:ext cx="2520280" cy="3999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4" y="1558826"/>
            <a:ext cx="4608512" cy="403041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descr="F:\bug-clu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2068313"/>
            <a:ext cx="2637833" cy="273427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52120" y="1558826"/>
            <a:ext cx="3240360" cy="403041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p:cNvSpPr>
            <a:spLocks noGrp="1"/>
          </p:cNvSpPr>
          <p:nvPr>
            <p:ph type="ftr" sz="quarter" idx="11"/>
          </p:nvPr>
        </p:nvSpPr>
        <p:spPr>
          <a:xfrm>
            <a:off x="8704312" y="6439871"/>
            <a:ext cx="439688" cy="385018"/>
          </a:xfrm>
        </p:spPr>
        <p:txBody>
          <a:bodyPr/>
          <a:lstStyle/>
          <a:p>
            <a:r>
              <a:rPr lang="en-GB" dirty="0"/>
              <a:t>16</a:t>
            </a:r>
          </a:p>
        </p:txBody>
      </p:sp>
      <p:pic>
        <p:nvPicPr>
          <p:cNvPr id="5" name="Picture 2" descr="F:\Acorn\2019-20\Autumn Term - Marvellous Me\Afternoons\download.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2917951"/>
            <a:ext cx="2159124" cy="261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82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607" y="147204"/>
            <a:ext cx="7272808" cy="4524315"/>
          </a:xfrm>
          <a:prstGeom prst="rect">
            <a:avLst/>
          </a:prstGeom>
          <a:noFill/>
        </p:spPr>
        <p:txBody>
          <a:bodyPr wrap="square" rtlCol="0">
            <a:spAutoFit/>
          </a:bodyPr>
          <a:lstStyle/>
          <a:p>
            <a:pPr algn="ctr"/>
            <a:r>
              <a:rPr lang="en-GB" sz="3600" b="1" dirty="0">
                <a:latin typeface="SassoonPrimaryInfant" pitchFamily="2" charset="0"/>
              </a:rPr>
              <a:t>Top Tips for reading at home</a:t>
            </a:r>
          </a:p>
          <a:p>
            <a:endParaRPr lang="en-GB" sz="1200" b="1" dirty="0">
              <a:latin typeface="SassoonPrimaryInfant" pitchFamily="2" charset="0"/>
            </a:endParaRPr>
          </a:p>
          <a:p>
            <a:pPr marL="342900" indent="-342900">
              <a:buFont typeface="Arial" panose="020B0604020202020204" pitchFamily="34" charset="0"/>
              <a:buChar char="•"/>
            </a:pPr>
            <a:r>
              <a:rPr lang="en-GB" b="1" dirty="0">
                <a:latin typeface="SassoonPrimaryInfant" pitchFamily="2" charset="0"/>
              </a:rPr>
              <a:t>Little but often.</a:t>
            </a:r>
          </a:p>
          <a:p>
            <a:endParaRPr lang="en-GB" b="1" dirty="0">
              <a:latin typeface="SassoonPrimaryInfant" pitchFamily="2" charset="0"/>
            </a:endParaRPr>
          </a:p>
          <a:p>
            <a:endParaRPr lang="en-GB" b="1" dirty="0">
              <a:latin typeface="SassoonPrimaryInfant" pitchFamily="2" charset="0"/>
            </a:endParaRPr>
          </a:p>
          <a:p>
            <a:pPr marL="342900" indent="-342900">
              <a:buFont typeface="Arial" panose="020B0604020202020204" pitchFamily="34" charset="0"/>
              <a:buChar char="•"/>
            </a:pPr>
            <a:endParaRPr lang="en-GB" b="1" dirty="0">
              <a:latin typeface="SassoonPrimaryInfant" pitchFamily="2" charset="0"/>
            </a:endParaRPr>
          </a:p>
          <a:p>
            <a:endParaRPr lang="en-GB" b="1" dirty="0">
              <a:latin typeface="SassoonPrimaryInfant" pitchFamily="2" charset="0"/>
            </a:endParaRPr>
          </a:p>
          <a:p>
            <a:endParaRPr lang="en-GB" b="1" dirty="0">
              <a:latin typeface="SassoonPrimaryInfant" pitchFamily="2" charset="0"/>
            </a:endParaRPr>
          </a:p>
          <a:p>
            <a:pPr marL="342900" indent="-342900">
              <a:buFont typeface="Arial" panose="020B0604020202020204" pitchFamily="34" charset="0"/>
              <a:buChar char="•"/>
            </a:pPr>
            <a:endParaRPr lang="en-GB" b="1" dirty="0">
              <a:latin typeface="SassoonPrimaryInfant" pitchFamily="2" charset="0"/>
            </a:endParaRPr>
          </a:p>
          <a:p>
            <a:pPr marL="342900" indent="-342900">
              <a:buFont typeface="Arial" panose="020B0604020202020204" pitchFamily="34" charset="0"/>
              <a:buChar char="•"/>
            </a:pPr>
            <a:endParaRPr lang="en-GB" b="1" dirty="0">
              <a:latin typeface="SassoonPrimaryInfant" pitchFamily="2" charset="0"/>
            </a:endParaRPr>
          </a:p>
          <a:p>
            <a:endParaRPr lang="en-GB" sz="1600" b="1" dirty="0">
              <a:latin typeface="SassoonPrimaryInfant" pitchFamily="2" charset="0"/>
            </a:endParaRPr>
          </a:p>
          <a:p>
            <a:pPr marL="285750" indent="-285750">
              <a:buFont typeface="Arial" panose="020B0604020202020204" pitchFamily="34" charset="0"/>
              <a:buChar char="•"/>
            </a:pPr>
            <a:endParaRPr lang="en-GB" sz="1600" b="1" dirty="0">
              <a:latin typeface="SassoonPrimaryInfant" pitchFamily="2" charset="0"/>
            </a:endParaRPr>
          </a:p>
          <a:p>
            <a:endParaRPr lang="en-GB" sz="1600" b="1" dirty="0">
              <a:latin typeface="SassoonPrimaryInfant" pitchFamily="2" charset="0"/>
            </a:endParaRPr>
          </a:p>
          <a:p>
            <a:endParaRPr lang="en-GB" sz="1600" dirty="0">
              <a:latin typeface="SassoonPrimaryInfant" pitchFamily="2" charset="0"/>
            </a:endParaRPr>
          </a:p>
          <a:p>
            <a:endParaRPr lang="en-GB" sz="1600" dirty="0"/>
          </a:p>
          <a:p>
            <a:endParaRPr lang="en-GB" sz="1600" dirty="0"/>
          </a:p>
        </p:txBody>
      </p:sp>
      <p:sp>
        <p:nvSpPr>
          <p:cNvPr id="2" name="TextBox 1"/>
          <p:cNvSpPr txBox="1"/>
          <p:nvPr/>
        </p:nvSpPr>
        <p:spPr>
          <a:xfrm>
            <a:off x="899592" y="1412776"/>
            <a:ext cx="8604448" cy="369332"/>
          </a:xfrm>
          <a:prstGeom prst="rect">
            <a:avLst/>
          </a:prstGeom>
          <a:noFill/>
        </p:spPr>
        <p:txBody>
          <a:bodyPr wrap="square" rtlCol="0">
            <a:spAutoFit/>
          </a:bodyPr>
          <a:lstStyle/>
          <a:p>
            <a:pPr marL="342900" indent="-342900">
              <a:buFont typeface="Arial" panose="020B0604020202020204" pitchFamily="34" charset="0"/>
              <a:buChar char="•"/>
            </a:pPr>
            <a:r>
              <a:rPr lang="en-GB" b="1" dirty="0">
                <a:latin typeface="SassoonPrimaryInfant" pitchFamily="2" charset="0"/>
              </a:rPr>
              <a:t>Allow children to use the pictures to read unfamiliar words.</a:t>
            </a:r>
          </a:p>
        </p:txBody>
      </p:sp>
      <p:sp>
        <p:nvSpPr>
          <p:cNvPr id="3" name="TextBox 2"/>
          <p:cNvSpPr txBox="1"/>
          <p:nvPr/>
        </p:nvSpPr>
        <p:spPr>
          <a:xfrm>
            <a:off x="893577" y="1982454"/>
            <a:ext cx="8820472" cy="369332"/>
          </a:xfrm>
          <a:prstGeom prst="rect">
            <a:avLst/>
          </a:prstGeom>
          <a:noFill/>
        </p:spPr>
        <p:txBody>
          <a:bodyPr wrap="square" rtlCol="0">
            <a:spAutoFit/>
          </a:bodyPr>
          <a:lstStyle/>
          <a:p>
            <a:pPr marL="342900" indent="-342900">
              <a:buFont typeface="Arial" panose="020B0604020202020204" pitchFamily="34" charset="0"/>
              <a:buChar char="•"/>
            </a:pPr>
            <a:r>
              <a:rPr lang="en-GB" b="1" dirty="0">
                <a:latin typeface="SassoonPrimaryInfant" pitchFamily="2" charset="0"/>
              </a:rPr>
              <a:t>Assist in the segmenting and blending of words. </a:t>
            </a:r>
          </a:p>
        </p:txBody>
      </p:sp>
      <p:sp>
        <p:nvSpPr>
          <p:cNvPr id="5" name="TextBox 4"/>
          <p:cNvSpPr txBox="1"/>
          <p:nvPr/>
        </p:nvSpPr>
        <p:spPr>
          <a:xfrm>
            <a:off x="893577" y="2599808"/>
            <a:ext cx="7714319" cy="646331"/>
          </a:xfrm>
          <a:prstGeom prst="rect">
            <a:avLst/>
          </a:prstGeom>
          <a:noFill/>
        </p:spPr>
        <p:txBody>
          <a:bodyPr wrap="square" rtlCol="0">
            <a:spAutoFit/>
          </a:bodyPr>
          <a:lstStyle/>
          <a:p>
            <a:pPr marL="342900" indent="-342900">
              <a:buFont typeface="Arial" panose="020B0604020202020204" pitchFamily="34" charset="0"/>
              <a:buChar char="•"/>
            </a:pPr>
            <a:r>
              <a:rPr lang="en-GB" b="1" dirty="0">
                <a:latin typeface="SassoonPrimaryInfant" pitchFamily="2" charset="0"/>
              </a:rPr>
              <a:t>Don’t worry if story seems memorised – but ensure </a:t>
            </a:r>
          </a:p>
          <a:p>
            <a:r>
              <a:rPr lang="en-GB" b="1" dirty="0">
                <a:latin typeface="SassoonPrimaryInfant" pitchFamily="2" charset="0"/>
              </a:rPr>
              <a:t>     correct finger pointing.</a:t>
            </a:r>
          </a:p>
        </p:txBody>
      </p:sp>
      <p:sp>
        <p:nvSpPr>
          <p:cNvPr id="6" name="TextBox 5"/>
          <p:cNvSpPr txBox="1"/>
          <p:nvPr/>
        </p:nvSpPr>
        <p:spPr>
          <a:xfrm>
            <a:off x="893577" y="3477547"/>
            <a:ext cx="7926895" cy="923330"/>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Give lots of praise and encouragement – it can take a while </a:t>
            </a:r>
          </a:p>
          <a:p>
            <a:r>
              <a:rPr lang="en-GB" b="1" dirty="0">
                <a:latin typeface="SassoonPrimaryInfant" pitchFamily="2" charset="0"/>
              </a:rPr>
              <a:t>    for a child to get into the routine of reading.</a:t>
            </a:r>
          </a:p>
          <a:p>
            <a:endParaRPr lang="en-GB" dirty="0"/>
          </a:p>
        </p:txBody>
      </p:sp>
      <p:sp>
        <p:nvSpPr>
          <p:cNvPr id="7" name="TextBox 6"/>
          <p:cNvSpPr txBox="1"/>
          <p:nvPr/>
        </p:nvSpPr>
        <p:spPr>
          <a:xfrm>
            <a:off x="905607" y="4412572"/>
            <a:ext cx="7920880"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Don’t force your child to read if he/she is too tired.</a:t>
            </a:r>
          </a:p>
          <a:p>
            <a:endParaRPr lang="en-GB" dirty="0"/>
          </a:p>
        </p:txBody>
      </p:sp>
      <p:sp>
        <p:nvSpPr>
          <p:cNvPr id="8" name="TextBox 7"/>
          <p:cNvSpPr txBox="1"/>
          <p:nvPr/>
        </p:nvSpPr>
        <p:spPr>
          <a:xfrm>
            <a:off x="893577" y="5013176"/>
            <a:ext cx="7488832" cy="923330"/>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Don’t allow the reading scheme book to take the place of a bedtime story.</a:t>
            </a:r>
          </a:p>
          <a:p>
            <a:endParaRPr lang="en-GB" dirty="0"/>
          </a:p>
        </p:txBody>
      </p:sp>
      <p:sp>
        <p:nvSpPr>
          <p:cNvPr id="9" name="Footer Placeholder 8"/>
          <p:cNvSpPr>
            <a:spLocks noGrp="1"/>
          </p:cNvSpPr>
          <p:nvPr>
            <p:ph type="ftr" sz="quarter" idx="11"/>
          </p:nvPr>
        </p:nvSpPr>
        <p:spPr>
          <a:xfrm>
            <a:off x="8632304" y="6464582"/>
            <a:ext cx="511696" cy="385018"/>
          </a:xfrm>
        </p:spPr>
        <p:txBody>
          <a:bodyPr/>
          <a:lstStyle/>
          <a:p>
            <a:r>
              <a:rPr lang="en-GB" dirty="0"/>
              <a:t>17</a:t>
            </a:r>
          </a:p>
        </p:txBody>
      </p:sp>
    </p:spTree>
    <p:extLst>
      <p:ext uri="{BB962C8B-B14F-4D97-AF65-F5344CB8AC3E}">
        <p14:creationId xmlns:p14="http://schemas.microsoft.com/office/powerpoint/2010/main" val="371640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40307" y="2409854"/>
            <a:ext cx="4567797" cy="1200329"/>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Little but often.</a:t>
            </a:r>
          </a:p>
          <a:p>
            <a:endParaRPr lang="en-GB" b="1" dirty="0">
              <a:latin typeface="SassoonPrimaryInfant" pitchFamily="2" charset="0"/>
            </a:endParaRPr>
          </a:p>
          <a:p>
            <a:endParaRPr lang="en-GB" b="1" dirty="0">
              <a:latin typeface="SassoonPrimaryInfant" pitchFamily="2" charset="0"/>
            </a:endParaRPr>
          </a:p>
          <a:p>
            <a:r>
              <a:rPr lang="en-GB" b="1" dirty="0">
                <a:latin typeface="SassoonPrimaryInfant" pitchFamily="2" charset="0"/>
              </a:rPr>
              <a:t> </a:t>
            </a:r>
          </a:p>
        </p:txBody>
      </p:sp>
      <p:grpSp>
        <p:nvGrpSpPr>
          <p:cNvPr id="4" name="Group 3"/>
          <p:cNvGrpSpPr/>
          <p:nvPr/>
        </p:nvGrpSpPr>
        <p:grpSpPr>
          <a:xfrm>
            <a:off x="5168524" y="447055"/>
            <a:ext cx="3263627" cy="2000324"/>
            <a:chOff x="4932040" y="447055"/>
            <a:chExt cx="3263627" cy="2000324"/>
          </a:xfrm>
        </p:grpSpPr>
        <p:sp>
          <p:nvSpPr>
            <p:cNvPr id="5" name="Rectangle 4"/>
            <p:cNvSpPr/>
            <p:nvPr/>
          </p:nvSpPr>
          <p:spPr>
            <a:xfrm rot="1257723">
              <a:off x="4932040" y="476672"/>
              <a:ext cx="1872208" cy="8640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556792"/>
              <a:ext cx="189547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429753">
              <a:off x="5366003" y="447055"/>
              <a:ext cx="720080" cy="923330"/>
            </a:xfrm>
            <a:prstGeom prst="rect">
              <a:avLst/>
            </a:prstGeom>
            <a:noFill/>
          </p:spPr>
          <p:txBody>
            <a:bodyPr wrap="square" rtlCol="0">
              <a:spAutoFit/>
            </a:bodyPr>
            <a:lstStyle/>
            <a:p>
              <a:pPr algn="ctr"/>
              <a:r>
                <a:rPr lang="en-GB" sz="5400" dirty="0">
                  <a:latin typeface="SassoonPrimaryInfant" pitchFamily="2" charset="0"/>
                </a:rPr>
                <a:t>I</a:t>
              </a:r>
            </a:p>
          </p:txBody>
        </p:sp>
        <p:sp>
          <p:nvSpPr>
            <p:cNvPr id="8" name="TextBox 7"/>
            <p:cNvSpPr txBox="1"/>
            <p:nvPr/>
          </p:nvSpPr>
          <p:spPr>
            <a:xfrm>
              <a:off x="6444208" y="1647065"/>
              <a:ext cx="1656184" cy="646331"/>
            </a:xfrm>
            <a:prstGeom prst="rect">
              <a:avLst/>
            </a:prstGeom>
            <a:noFill/>
          </p:spPr>
          <p:txBody>
            <a:bodyPr wrap="square" rtlCol="0">
              <a:spAutoFit/>
            </a:bodyPr>
            <a:lstStyle/>
            <a:p>
              <a:pPr algn="ctr"/>
              <a:r>
                <a:rPr lang="en-GB" sz="3600" dirty="0">
                  <a:latin typeface="SassoonPrimaryInfant" pitchFamily="2" charset="0"/>
                </a:rPr>
                <a:t>and</a:t>
              </a:r>
            </a:p>
          </p:txBody>
        </p:sp>
      </p:grpSp>
      <p:sp>
        <p:nvSpPr>
          <p:cNvPr id="2" name="TextBox 1"/>
          <p:cNvSpPr txBox="1"/>
          <p:nvPr/>
        </p:nvSpPr>
        <p:spPr>
          <a:xfrm>
            <a:off x="1331640" y="583813"/>
            <a:ext cx="3312368" cy="646331"/>
          </a:xfrm>
          <a:prstGeom prst="rect">
            <a:avLst/>
          </a:prstGeom>
          <a:noFill/>
        </p:spPr>
        <p:txBody>
          <a:bodyPr wrap="square" rtlCol="0">
            <a:spAutoFit/>
          </a:bodyPr>
          <a:lstStyle/>
          <a:p>
            <a:r>
              <a:rPr lang="en-GB" sz="3600" b="1" dirty="0">
                <a:latin typeface="SassoonPrimaryInfant" pitchFamily="2" charset="0"/>
              </a:rPr>
              <a:t>Word Cards</a:t>
            </a:r>
          </a:p>
        </p:txBody>
      </p:sp>
      <p:sp>
        <p:nvSpPr>
          <p:cNvPr id="10" name="TextBox 9"/>
          <p:cNvSpPr txBox="1"/>
          <p:nvPr/>
        </p:nvSpPr>
        <p:spPr>
          <a:xfrm>
            <a:off x="940307" y="3010019"/>
            <a:ext cx="5925116"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If struggling, turn reading them into a game.</a:t>
            </a:r>
          </a:p>
          <a:p>
            <a:endParaRPr lang="en-GB" dirty="0"/>
          </a:p>
        </p:txBody>
      </p:sp>
      <p:sp>
        <p:nvSpPr>
          <p:cNvPr id="11" name="TextBox 10"/>
          <p:cNvSpPr txBox="1"/>
          <p:nvPr/>
        </p:nvSpPr>
        <p:spPr>
          <a:xfrm>
            <a:off x="940307" y="3717413"/>
            <a:ext cx="7272808" cy="646331"/>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Children can try and say a sentence with the word / words in.</a:t>
            </a:r>
          </a:p>
          <a:p>
            <a:endParaRPr lang="en-GB" dirty="0"/>
          </a:p>
        </p:txBody>
      </p:sp>
      <p:sp>
        <p:nvSpPr>
          <p:cNvPr id="13" name="TextBox 12"/>
          <p:cNvSpPr txBox="1"/>
          <p:nvPr/>
        </p:nvSpPr>
        <p:spPr>
          <a:xfrm>
            <a:off x="940307" y="4383063"/>
            <a:ext cx="5206951" cy="923330"/>
          </a:xfrm>
          <a:prstGeom prst="rect">
            <a:avLst/>
          </a:prstGeom>
          <a:noFill/>
        </p:spPr>
        <p:txBody>
          <a:bodyPr wrap="square" rtlCol="0">
            <a:spAutoFit/>
          </a:bodyPr>
          <a:lstStyle/>
          <a:p>
            <a:pPr marL="285750" indent="-285750">
              <a:buFont typeface="Arial" panose="020B0604020202020204" pitchFamily="34" charset="0"/>
              <a:buChar char="•"/>
            </a:pPr>
            <a:r>
              <a:rPr lang="en-GB" b="1" dirty="0">
                <a:latin typeface="SassoonPrimaryInfant" pitchFamily="2" charset="0"/>
              </a:rPr>
              <a:t>If confident, can children write / spell the words?</a:t>
            </a:r>
          </a:p>
          <a:p>
            <a:endParaRPr lang="en-GB" dirty="0"/>
          </a:p>
        </p:txBody>
      </p:sp>
      <p:sp>
        <p:nvSpPr>
          <p:cNvPr id="9" name="Footer Placeholder 8"/>
          <p:cNvSpPr>
            <a:spLocks noGrp="1"/>
          </p:cNvSpPr>
          <p:nvPr>
            <p:ph type="ftr" sz="quarter" idx="11"/>
          </p:nvPr>
        </p:nvSpPr>
        <p:spPr>
          <a:xfrm>
            <a:off x="8632304" y="6356350"/>
            <a:ext cx="511696" cy="501650"/>
          </a:xfrm>
        </p:spPr>
        <p:txBody>
          <a:bodyPr/>
          <a:lstStyle/>
          <a:p>
            <a:r>
              <a:rPr lang="en-GB" dirty="0"/>
              <a:t>18</a:t>
            </a:r>
          </a:p>
        </p:txBody>
      </p:sp>
    </p:spTree>
    <p:extLst>
      <p:ext uri="{BB962C8B-B14F-4D97-AF65-F5344CB8AC3E}">
        <p14:creationId xmlns:p14="http://schemas.microsoft.com/office/powerpoint/2010/main" val="424192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16632"/>
            <a:ext cx="8892480" cy="923330"/>
          </a:xfrm>
          <a:prstGeom prst="rect">
            <a:avLst/>
          </a:prstGeom>
          <a:noFill/>
        </p:spPr>
        <p:txBody>
          <a:bodyPr wrap="square" rtlCol="0">
            <a:spAutoFit/>
          </a:bodyPr>
          <a:lstStyle/>
          <a:p>
            <a:pPr algn="ctr"/>
            <a:r>
              <a:rPr lang="en-GB" sz="3600" dirty="0">
                <a:latin typeface="SassoonPrimaryInfant" pitchFamily="2" charset="0"/>
              </a:rPr>
              <a:t>Reading to writing</a:t>
            </a:r>
          </a:p>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61" y="1439775"/>
            <a:ext cx="2187604" cy="174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889497"/>
            <a:ext cx="26384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1778" y="1308596"/>
            <a:ext cx="28860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1" y="4077072"/>
            <a:ext cx="4641081"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3897052"/>
            <a:ext cx="345425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a:xfrm>
            <a:off x="8687853" y="6472982"/>
            <a:ext cx="439688" cy="385018"/>
          </a:xfrm>
        </p:spPr>
        <p:txBody>
          <a:bodyPr/>
          <a:lstStyle/>
          <a:p>
            <a:r>
              <a:rPr lang="en-GB" dirty="0"/>
              <a:t>19</a:t>
            </a:r>
          </a:p>
        </p:txBody>
      </p:sp>
    </p:spTree>
    <p:extLst>
      <p:ext uri="{BB962C8B-B14F-4D97-AF65-F5344CB8AC3E}">
        <p14:creationId xmlns:p14="http://schemas.microsoft.com/office/powerpoint/2010/main" val="186242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6266718" cy="707886"/>
          </a:xfrm>
          <a:prstGeom prst="rect">
            <a:avLst/>
          </a:prstGeom>
        </p:spPr>
        <p:txBody>
          <a:bodyPr wrap="square">
            <a:spAutoFit/>
          </a:bodyPr>
          <a:lstStyle/>
          <a:p>
            <a:pPr algn="ctr"/>
            <a:r>
              <a:rPr lang="en-GB" sz="4000" b="1" dirty="0">
                <a:latin typeface="SassoonPrimaryInfant" pitchFamily="2" charset="0"/>
              </a:rPr>
              <a:t>Words are all around us!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73" t="22693" r="13447" b="14474"/>
          <a:stretch/>
        </p:blipFill>
        <p:spPr bwMode="auto">
          <a:xfrm>
            <a:off x="2914343" y="2980351"/>
            <a:ext cx="2089706" cy="142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F:\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576" t="21313" r="31666" b="20505"/>
          <a:stretch/>
        </p:blipFill>
        <p:spPr bwMode="auto">
          <a:xfrm>
            <a:off x="3275856" y="5151079"/>
            <a:ext cx="1728192" cy="1581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605" t="24085" r="10000" b="13386"/>
          <a:stretch/>
        </p:blipFill>
        <p:spPr bwMode="auto">
          <a:xfrm>
            <a:off x="5767820" y="2829334"/>
            <a:ext cx="2044540" cy="1046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F:\Tesco-Logo-Sour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6821" y="4444563"/>
            <a:ext cx="3450704" cy="157925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378355011_0_640x640.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2697444"/>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F:\PPA_000005-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036" r="9876"/>
          <a:stretch/>
        </p:blipFill>
        <p:spPr bwMode="auto">
          <a:xfrm>
            <a:off x="395536" y="4742924"/>
            <a:ext cx="2350518" cy="1955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1115694_dsc_6559.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091" t="25872" r="6515" b="6204"/>
          <a:stretch/>
        </p:blipFill>
        <p:spPr bwMode="auto">
          <a:xfrm>
            <a:off x="292016" y="1084451"/>
            <a:ext cx="2983840" cy="150203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F:\s-l300.jpg"/>
          <p:cNvPicPr>
            <a:picLocks noChangeAspect="1" noChangeArrowheads="1"/>
          </p:cNvPicPr>
          <p:nvPr/>
        </p:nvPicPr>
        <p:blipFill rotWithShape="1">
          <a:blip r:embed="rId10">
            <a:extLst>
              <a:ext uri="{28A0092B-C50C-407E-A947-70E740481C1C}">
                <a14:useLocalDpi xmlns:a14="http://schemas.microsoft.com/office/drawing/2010/main" val="0"/>
              </a:ext>
            </a:extLst>
          </a:blip>
          <a:srcRect l="5394" t="8609" r="5016" b="10161"/>
          <a:stretch/>
        </p:blipFill>
        <p:spPr bwMode="auto">
          <a:xfrm>
            <a:off x="3864772" y="1007376"/>
            <a:ext cx="1936362"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F:\232.7.jp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9214" y="-137443"/>
            <a:ext cx="2852934" cy="285293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8460432" y="6304882"/>
            <a:ext cx="508690" cy="393543"/>
          </a:xfrm>
        </p:spPr>
        <p:txBody>
          <a:bodyPr/>
          <a:lstStyle/>
          <a:p>
            <a:r>
              <a:rPr lang="en-GB" b="1" dirty="0"/>
              <a:t>2</a:t>
            </a:r>
          </a:p>
        </p:txBody>
      </p:sp>
    </p:spTree>
    <p:extLst>
      <p:ext uri="{BB962C8B-B14F-4D97-AF65-F5344CB8AC3E}">
        <p14:creationId xmlns:p14="http://schemas.microsoft.com/office/powerpoint/2010/main" val="3619178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2433"/>
            <a:ext cx="8856984" cy="646331"/>
          </a:xfrm>
          <a:prstGeom prst="rect">
            <a:avLst/>
          </a:prstGeom>
          <a:noFill/>
        </p:spPr>
        <p:txBody>
          <a:bodyPr wrap="square" rtlCol="0">
            <a:spAutoFit/>
          </a:bodyPr>
          <a:lstStyle/>
          <a:p>
            <a:pPr algn="ctr"/>
            <a:r>
              <a:rPr lang="en-GB" sz="3600" dirty="0">
                <a:latin typeface="SassoonPrimaryInfant" pitchFamily="2" charset="0"/>
              </a:rPr>
              <a:t>Top Tips for writing at home</a:t>
            </a:r>
          </a:p>
        </p:txBody>
      </p:sp>
      <p:sp>
        <p:nvSpPr>
          <p:cNvPr id="4" name="TextBox 3"/>
          <p:cNvSpPr txBox="1"/>
          <p:nvPr/>
        </p:nvSpPr>
        <p:spPr>
          <a:xfrm>
            <a:off x="1979712" y="1052736"/>
            <a:ext cx="3888432"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Little but often</a:t>
            </a:r>
          </a:p>
          <a:p>
            <a:pPr marL="285750" indent="-285750">
              <a:buFont typeface="Arial" panose="020B0604020202020204" pitchFamily="34" charset="0"/>
              <a:buChar char="•"/>
            </a:pPr>
            <a:endParaRPr lang="en-GB" sz="2400" dirty="0">
              <a:latin typeface="SassoonPrimaryInfant" pitchFamily="2" charset="0"/>
            </a:endParaRPr>
          </a:p>
          <a:p>
            <a:pPr marL="285750" indent="-285750">
              <a:buFont typeface="Arial" panose="020B0604020202020204" pitchFamily="34" charset="0"/>
              <a:buChar char="•"/>
            </a:pPr>
            <a:endParaRPr lang="en-GB" sz="2400" dirty="0">
              <a:latin typeface="SassoonPrimaryInfant" pitchFamily="2" charset="0"/>
            </a:endParaRPr>
          </a:p>
          <a:p>
            <a:pPr marL="285750" indent="-285750">
              <a:buFont typeface="Arial" panose="020B0604020202020204" pitchFamily="34" charset="0"/>
              <a:buChar char="•"/>
            </a:pPr>
            <a:endParaRPr lang="en-GB" sz="2400" dirty="0">
              <a:latin typeface="SassoonPrimaryInfant" pitchFamily="2" charset="0"/>
            </a:endParaRPr>
          </a:p>
          <a:p>
            <a:pPr marL="285750" indent="-285750">
              <a:buFont typeface="Arial" panose="020B0604020202020204" pitchFamily="34" charset="0"/>
              <a:buChar char="•"/>
            </a:pPr>
            <a:endParaRPr lang="en-GB" sz="2400" dirty="0">
              <a:latin typeface="SassoonPrimaryInfant" pitchFamily="2" charset="0"/>
            </a:endParaRPr>
          </a:p>
          <a:p>
            <a:pPr marL="285750" indent="-285750">
              <a:buFont typeface="Arial" panose="020B0604020202020204" pitchFamily="34" charset="0"/>
              <a:buChar char="•"/>
            </a:pPr>
            <a:endParaRPr lang="en-GB" sz="2400" dirty="0">
              <a:latin typeface="SassoonPrimaryInfant" pitchFamily="2" charset="0"/>
            </a:endParaRPr>
          </a:p>
        </p:txBody>
      </p:sp>
      <p:sp>
        <p:nvSpPr>
          <p:cNvPr id="2" name="TextBox 1"/>
          <p:cNvSpPr txBox="1"/>
          <p:nvPr/>
        </p:nvSpPr>
        <p:spPr>
          <a:xfrm>
            <a:off x="1979712" y="1700808"/>
            <a:ext cx="3744416" cy="461665"/>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Read regularly</a:t>
            </a:r>
          </a:p>
        </p:txBody>
      </p:sp>
      <p:sp>
        <p:nvSpPr>
          <p:cNvPr id="6" name="TextBox 5"/>
          <p:cNvSpPr txBox="1"/>
          <p:nvPr/>
        </p:nvSpPr>
        <p:spPr>
          <a:xfrm>
            <a:off x="1979712" y="2265231"/>
            <a:ext cx="3456384" cy="73866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Try different materials</a:t>
            </a:r>
          </a:p>
          <a:p>
            <a:endParaRPr lang="en-GB" dirty="0"/>
          </a:p>
        </p:txBody>
      </p:sp>
      <p:sp>
        <p:nvSpPr>
          <p:cNvPr id="7" name="TextBox 6"/>
          <p:cNvSpPr txBox="1"/>
          <p:nvPr/>
        </p:nvSpPr>
        <p:spPr>
          <a:xfrm>
            <a:off x="1979712" y="2960258"/>
            <a:ext cx="4176464" cy="73866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Fine motor activities</a:t>
            </a:r>
          </a:p>
          <a:p>
            <a:endParaRPr lang="en-GB" dirty="0"/>
          </a:p>
        </p:txBody>
      </p:sp>
      <p:sp>
        <p:nvSpPr>
          <p:cNvPr id="8" name="TextBox 7"/>
          <p:cNvSpPr txBox="1"/>
          <p:nvPr/>
        </p:nvSpPr>
        <p:spPr>
          <a:xfrm>
            <a:off x="1979712" y="3510300"/>
            <a:ext cx="3744416" cy="73866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Model it</a:t>
            </a:r>
          </a:p>
          <a:p>
            <a:endParaRPr lang="en-GB" dirty="0"/>
          </a:p>
        </p:txBody>
      </p:sp>
      <p:sp>
        <p:nvSpPr>
          <p:cNvPr id="9" name="TextBox 8"/>
          <p:cNvSpPr txBox="1"/>
          <p:nvPr/>
        </p:nvSpPr>
        <p:spPr>
          <a:xfrm>
            <a:off x="1979712" y="4217017"/>
            <a:ext cx="3384376" cy="73866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SassoonPrimaryInfant" pitchFamily="2" charset="0"/>
              </a:rPr>
              <a:t>Praise their efforts </a:t>
            </a:r>
          </a:p>
          <a:p>
            <a:endParaRPr lang="en-GB" dirty="0"/>
          </a:p>
        </p:txBody>
      </p:sp>
      <p:sp>
        <p:nvSpPr>
          <p:cNvPr id="5" name="Footer Placeholder 4"/>
          <p:cNvSpPr>
            <a:spLocks noGrp="1"/>
          </p:cNvSpPr>
          <p:nvPr>
            <p:ph type="ftr" sz="quarter" idx="11"/>
          </p:nvPr>
        </p:nvSpPr>
        <p:spPr>
          <a:xfrm>
            <a:off x="8704312" y="6472982"/>
            <a:ext cx="439688" cy="385018"/>
          </a:xfrm>
        </p:spPr>
        <p:txBody>
          <a:bodyPr/>
          <a:lstStyle/>
          <a:p>
            <a:r>
              <a:rPr lang="en-GB" dirty="0"/>
              <a:t>20</a:t>
            </a:r>
          </a:p>
        </p:txBody>
      </p:sp>
    </p:spTree>
    <p:extLst>
      <p:ext uri="{BB962C8B-B14F-4D97-AF65-F5344CB8AC3E}">
        <p14:creationId xmlns:p14="http://schemas.microsoft.com/office/powerpoint/2010/main" val="2574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7704856" cy="1938992"/>
          </a:xfrm>
          <a:prstGeom prst="rect">
            <a:avLst/>
          </a:prstGeom>
          <a:noFill/>
        </p:spPr>
        <p:txBody>
          <a:bodyPr wrap="square" rtlCol="0">
            <a:spAutoFit/>
          </a:bodyPr>
          <a:lstStyle/>
          <a:p>
            <a:pPr algn="ctr"/>
            <a:r>
              <a:rPr lang="en-GB" sz="6000" dirty="0">
                <a:latin typeface="SassoonPrimaryInfant" pitchFamily="2" charset="0"/>
              </a:rPr>
              <a:t>And that’s all there is to</a:t>
            </a:r>
          </a:p>
          <a:p>
            <a:pPr algn="ctr"/>
            <a:r>
              <a:rPr lang="en-GB" sz="6000" dirty="0">
                <a:latin typeface="SassoonPrimaryInfant" pitchFamily="2" charset="0"/>
              </a:rPr>
              <a:t>Reading and Writing!!!</a:t>
            </a:r>
          </a:p>
        </p:txBody>
      </p:sp>
      <p:pic>
        <p:nvPicPr>
          <p:cNvPr id="2050" name="Picture 2" descr="F:\happy-smiley-emoticon-reading-book-vector-5061973.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7816"/>
          <a:stretch/>
        </p:blipFill>
        <p:spPr bwMode="auto">
          <a:xfrm>
            <a:off x="827584" y="2636912"/>
            <a:ext cx="281046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writing-emoticon-vector-1887769.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7586"/>
          <a:stretch/>
        </p:blipFill>
        <p:spPr bwMode="auto">
          <a:xfrm>
            <a:off x="5061382" y="2636912"/>
            <a:ext cx="2606962" cy="300800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4018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006" y="275196"/>
            <a:ext cx="8496944" cy="1938992"/>
          </a:xfrm>
          <a:prstGeom prst="rect">
            <a:avLst/>
          </a:prstGeom>
          <a:noFill/>
        </p:spPr>
        <p:txBody>
          <a:bodyPr wrap="square" rtlCol="0">
            <a:spAutoFit/>
          </a:bodyPr>
          <a:lstStyle/>
          <a:p>
            <a:pPr algn="ctr"/>
            <a:r>
              <a:rPr lang="en-GB" sz="2800" b="1" dirty="0">
                <a:latin typeface="SassoonPrimaryInfant" pitchFamily="2" charset="0"/>
              </a:rPr>
              <a:t>In Acorn Class</a:t>
            </a:r>
          </a:p>
          <a:p>
            <a:endParaRPr lang="en-GB" sz="2800" dirty="0">
              <a:latin typeface="SassoonPrimaryInfant" pitchFamily="2" charset="0"/>
            </a:endParaRPr>
          </a:p>
          <a:p>
            <a:endParaRPr lang="en-GB" sz="2800" dirty="0">
              <a:latin typeface="SassoonPrimaryInfant" pitchFamily="2" charset="0"/>
            </a:endParaRPr>
          </a:p>
          <a:p>
            <a:endParaRPr lang="en-GB" dirty="0">
              <a:latin typeface="SassoonPrimaryInfant" pitchFamily="2" charset="0"/>
            </a:endParaRPr>
          </a:p>
          <a:p>
            <a:endParaRPr lang="en-GB" dirty="0">
              <a:latin typeface="SassoonPrimaryInfant" pitchFamily="2"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80728"/>
            <a:ext cx="2387007" cy="206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F:\rw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1172181"/>
            <a:ext cx="4286015" cy="16858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3861048"/>
            <a:ext cx="27432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176" y="3241830"/>
            <a:ext cx="17716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9952" y="3346725"/>
            <a:ext cx="14097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a:xfrm>
            <a:off x="8538705" y="6309320"/>
            <a:ext cx="470148" cy="385018"/>
          </a:xfrm>
        </p:spPr>
        <p:txBody>
          <a:bodyPr/>
          <a:lstStyle/>
          <a:p>
            <a:r>
              <a:rPr lang="en-GB" dirty="0"/>
              <a:t>3</a:t>
            </a:r>
          </a:p>
        </p:txBody>
      </p:sp>
    </p:spTree>
    <p:extLst>
      <p:ext uri="{BB962C8B-B14F-4D97-AF65-F5344CB8AC3E}">
        <p14:creationId xmlns:p14="http://schemas.microsoft.com/office/powerpoint/2010/main" val="219153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1" y="101274"/>
            <a:ext cx="6395633" cy="1200329"/>
          </a:xfrm>
          <a:prstGeom prst="rect">
            <a:avLst/>
          </a:prstGeom>
          <a:noFill/>
        </p:spPr>
        <p:txBody>
          <a:bodyPr wrap="square" rtlCol="0">
            <a:spAutoFit/>
          </a:bodyPr>
          <a:lstStyle/>
          <a:p>
            <a:endParaRPr lang="en-GB" sz="2400" dirty="0">
              <a:latin typeface="SassoonPrimaryInfant" pitchFamily="2" charset="0"/>
            </a:endParaRPr>
          </a:p>
          <a:p>
            <a:pPr algn="ctr"/>
            <a:r>
              <a:rPr lang="en-GB" sz="2400" b="1" dirty="0">
                <a:latin typeface="SassoonPrimaryInfant" pitchFamily="2" charset="0"/>
              </a:rPr>
              <a:t>Phonemes in the English Language</a:t>
            </a:r>
          </a:p>
          <a:p>
            <a:endParaRPr lang="en-GB" sz="2400" dirty="0">
              <a:latin typeface="SassoonPrimaryInfant" pitchFamily="2" charset="0"/>
            </a:endParaRPr>
          </a:p>
        </p:txBody>
      </p:sp>
      <p:pic>
        <p:nvPicPr>
          <p:cNvPr id="4" name="Picture 2" descr="F:\phoneme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743827" cy="489654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a:xfrm>
            <a:off x="8430780" y="6381328"/>
            <a:ext cx="583704" cy="385018"/>
          </a:xfrm>
        </p:spPr>
        <p:txBody>
          <a:bodyPr/>
          <a:lstStyle/>
          <a:p>
            <a:r>
              <a:rPr lang="en-GB" dirty="0"/>
              <a:t>4</a:t>
            </a:r>
          </a:p>
        </p:txBody>
      </p:sp>
    </p:spTree>
    <p:extLst>
      <p:ext uri="{BB962C8B-B14F-4D97-AF65-F5344CB8AC3E}">
        <p14:creationId xmlns:p14="http://schemas.microsoft.com/office/powerpoint/2010/main" val="243490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192373"/>
            <a:ext cx="5544616" cy="461665"/>
          </a:xfrm>
          <a:prstGeom prst="rect">
            <a:avLst/>
          </a:prstGeom>
          <a:noFill/>
        </p:spPr>
        <p:txBody>
          <a:bodyPr wrap="square" rtlCol="0">
            <a:spAutoFit/>
          </a:bodyPr>
          <a:lstStyle/>
          <a:p>
            <a:pPr algn="ctr"/>
            <a:r>
              <a:rPr lang="en-GB" sz="2400" b="1" dirty="0">
                <a:latin typeface="SassoonPrimaryInfant" pitchFamily="2" charset="0"/>
              </a:rPr>
              <a:t>Phase 1</a:t>
            </a:r>
          </a:p>
        </p:txBody>
      </p:sp>
      <p:pic>
        <p:nvPicPr>
          <p:cNvPr id="1026" name="Picture 2" descr="F:\image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836712"/>
            <a:ext cx="3096344" cy="38167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ears-clipart-listening-1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9868"/>
          <a:stretch/>
        </p:blipFill>
        <p:spPr bwMode="auto">
          <a:xfrm>
            <a:off x="6687132" y="982552"/>
            <a:ext cx="2370717" cy="3525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27684" y="614391"/>
            <a:ext cx="8568952" cy="646331"/>
          </a:xfrm>
          <a:prstGeom prst="rect">
            <a:avLst/>
          </a:prstGeom>
          <a:noFill/>
        </p:spPr>
        <p:txBody>
          <a:bodyPr wrap="square" rtlCol="0">
            <a:spAutoFit/>
          </a:bodyPr>
          <a:lstStyle/>
          <a:p>
            <a:r>
              <a:rPr lang="en-GB" sz="3600" dirty="0">
                <a:latin typeface="SassoonPrimaryInfant" pitchFamily="2" charset="0"/>
              </a:rPr>
              <a:t>       Speaking and Listening</a:t>
            </a:r>
          </a:p>
        </p:txBody>
      </p:sp>
      <p:sp>
        <p:nvSpPr>
          <p:cNvPr id="3" name="Footer Placeholder 2"/>
          <p:cNvSpPr>
            <a:spLocks noGrp="1"/>
          </p:cNvSpPr>
          <p:nvPr>
            <p:ph type="ftr" sz="quarter" idx="11"/>
          </p:nvPr>
        </p:nvSpPr>
        <p:spPr>
          <a:xfrm>
            <a:off x="8382877" y="6381328"/>
            <a:ext cx="547700" cy="385018"/>
          </a:xfrm>
        </p:spPr>
        <p:txBody>
          <a:bodyPr/>
          <a:lstStyle/>
          <a:p>
            <a:r>
              <a:rPr lang="en-GB" dirty="0"/>
              <a:t>5</a:t>
            </a:r>
          </a:p>
        </p:txBody>
      </p:sp>
      <p:sp>
        <p:nvSpPr>
          <p:cNvPr id="5" name="TextBox 4"/>
          <p:cNvSpPr txBox="1"/>
          <p:nvPr/>
        </p:nvSpPr>
        <p:spPr>
          <a:xfrm>
            <a:off x="1043608" y="4653492"/>
            <a:ext cx="7848872" cy="584775"/>
          </a:xfrm>
          <a:prstGeom prst="rect">
            <a:avLst/>
          </a:prstGeom>
          <a:noFill/>
        </p:spPr>
        <p:txBody>
          <a:bodyPr wrap="square" rtlCol="0">
            <a:spAutoFit/>
          </a:bodyPr>
          <a:lstStyle/>
          <a:p>
            <a:pPr algn="ctr"/>
            <a:r>
              <a:rPr lang="en-GB" sz="3200" dirty="0">
                <a:latin typeface="SassoonPrimaryInfant" pitchFamily="2" charset="0"/>
              </a:rPr>
              <a:t>Auditory Discrimination</a:t>
            </a:r>
          </a:p>
        </p:txBody>
      </p:sp>
      <p:sp>
        <p:nvSpPr>
          <p:cNvPr id="6" name="TextBox 5"/>
          <p:cNvSpPr txBox="1"/>
          <p:nvPr/>
        </p:nvSpPr>
        <p:spPr>
          <a:xfrm>
            <a:off x="2039842" y="5218977"/>
            <a:ext cx="5832648" cy="584775"/>
          </a:xfrm>
          <a:prstGeom prst="rect">
            <a:avLst/>
          </a:prstGeom>
          <a:noFill/>
        </p:spPr>
        <p:txBody>
          <a:bodyPr wrap="square" rtlCol="0">
            <a:spAutoFit/>
          </a:bodyPr>
          <a:lstStyle/>
          <a:p>
            <a:r>
              <a:rPr lang="en-GB" sz="3200" dirty="0">
                <a:latin typeface="SassoonPrimaryInfant" pitchFamily="2" charset="0"/>
              </a:rPr>
              <a:t>Auditory Memory and Sequencing</a:t>
            </a:r>
            <a:endParaRPr lang="en-GB" sz="3200" dirty="0"/>
          </a:p>
        </p:txBody>
      </p:sp>
      <p:sp>
        <p:nvSpPr>
          <p:cNvPr id="7" name="TextBox 6"/>
          <p:cNvSpPr txBox="1"/>
          <p:nvPr/>
        </p:nvSpPr>
        <p:spPr>
          <a:xfrm>
            <a:off x="86151" y="5848570"/>
            <a:ext cx="9057849" cy="584775"/>
          </a:xfrm>
          <a:prstGeom prst="rect">
            <a:avLst/>
          </a:prstGeom>
          <a:noFill/>
        </p:spPr>
        <p:txBody>
          <a:bodyPr wrap="square" rtlCol="0">
            <a:spAutoFit/>
          </a:bodyPr>
          <a:lstStyle/>
          <a:p>
            <a:r>
              <a:rPr lang="en-GB" sz="3200" dirty="0">
                <a:latin typeface="SassoonPrimaryInfant" pitchFamily="2" charset="0"/>
              </a:rPr>
              <a:t>Developing Vocabulary and Language Comprehension</a:t>
            </a:r>
            <a:endParaRPr lang="en-GB" sz="3200" dirty="0"/>
          </a:p>
        </p:txBody>
      </p:sp>
    </p:spTree>
    <p:extLst>
      <p:ext uri="{BB962C8B-B14F-4D97-AF65-F5344CB8AC3E}">
        <p14:creationId xmlns:p14="http://schemas.microsoft.com/office/powerpoint/2010/main" val="397774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620688"/>
            <a:ext cx="7488832" cy="5289509"/>
          </a:xfrm>
          <a:prstGeom prst="rect">
            <a:avLst/>
          </a:prstGeom>
        </p:spPr>
      </p:pic>
      <p:sp>
        <p:nvSpPr>
          <p:cNvPr id="2" name="Footer Placeholder 1"/>
          <p:cNvSpPr>
            <a:spLocks noGrp="1"/>
          </p:cNvSpPr>
          <p:nvPr>
            <p:ph type="ftr" sz="quarter" idx="11"/>
          </p:nvPr>
        </p:nvSpPr>
        <p:spPr>
          <a:xfrm>
            <a:off x="8532440" y="6309320"/>
            <a:ext cx="511696" cy="385018"/>
          </a:xfrm>
        </p:spPr>
        <p:txBody>
          <a:bodyPr/>
          <a:lstStyle/>
          <a:p>
            <a:r>
              <a:rPr lang="en-GB" dirty="0"/>
              <a:t>6</a:t>
            </a:r>
          </a:p>
        </p:txBody>
      </p:sp>
    </p:spTree>
    <p:extLst>
      <p:ext uri="{BB962C8B-B14F-4D97-AF65-F5344CB8AC3E}">
        <p14:creationId xmlns:p14="http://schemas.microsoft.com/office/powerpoint/2010/main" val="388669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950" y="0"/>
            <a:ext cx="8712968" cy="923330"/>
          </a:xfrm>
          <a:prstGeom prst="rect">
            <a:avLst/>
          </a:prstGeom>
          <a:noFill/>
        </p:spPr>
        <p:txBody>
          <a:bodyPr wrap="square" rtlCol="0">
            <a:spAutoFit/>
          </a:bodyPr>
          <a:lstStyle/>
          <a:p>
            <a:endParaRPr lang="en-GB" dirty="0">
              <a:latin typeface="SassoonPrimaryInfant" pitchFamily="2" charset="0"/>
            </a:endParaRPr>
          </a:p>
          <a:p>
            <a:pPr algn="ctr"/>
            <a:r>
              <a:rPr lang="en-GB" sz="3600" b="1" u="sng" dirty="0">
                <a:latin typeface="SassoonPrimaryInfant" pitchFamily="2" charset="0"/>
              </a:rPr>
              <a:t>Blending</a:t>
            </a:r>
          </a:p>
        </p:txBody>
      </p:sp>
      <p:sp>
        <p:nvSpPr>
          <p:cNvPr id="11" name="Oval 10"/>
          <p:cNvSpPr/>
          <p:nvPr/>
        </p:nvSpPr>
        <p:spPr>
          <a:xfrm>
            <a:off x="920577" y="1711077"/>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15938" y="972085"/>
            <a:ext cx="8712968" cy="830997"/>
          </a:xfrm>
          <a:prstGeom prst="rect">
            <a:avLst/>
          </a:prstGeom>
          <a:noFill/>
        </p:spPr>
        <p:txBody>
          <a:bodyPr wrap="square" rtlCol="0">
            <a:spAutoFit/>
          </a:bodyPr>
          <a:lstStyle/>
          <a:p>
            <a:r>
              <a:rPr lang="en-GB" sz="4800" dirty="0">
                <a:latin typeface="SassoonPrimaryInfant" pitchFamily="2" charset="0"/>
              </a:rPr>
              <a:t>mat           rub          hen</a:t>
            </a:r>
          </a:p>
        </p:txBody>
      </p:sp>
      <p:sp>
        <p:nvSpPr>
          <p:cNvPr id="17" name="Oval 16"/>
          <p:cNvSpPr/>
          <p:nvPr/>
        </p:nvSpPr>
        <p:spPr>
          <a:xfrm>
            <a:off x="558255" y="1711077"/>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201366" y="1711077"/>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416424" y="1728389"/>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712840" y="172107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3992488" y="1728389"/>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6188977" y="172107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521152" y="172107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809265" y="1721075"/>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464096" y="2430462"/>
            <a:ext cx="1944216" cy="830997"/>
          </a:xfrm>
          <a:prstGeom prst="rect">
            <a:avLst/>
          </a:prstGeom>
          <a:noFill/>
        </p:spPr>
        <p:txBody>
          <a:bodyPr wrap="square" rtlCol="0">
            <a:spAutoFit/>
          </a:bodyPr>
          <a:lstStyle/>
          <a:p>
            <a:r>
              <a:rPr lang="en-GB" sz="4800" dirty="0">
                <a:latin typeface="SassoonPrimaryInfant" pitchFamily="2" charset="0"/>
              </a:rPr>
              <a:t>sun</a:t>
            </a:r>
          </a:p>
        </p:txBody>
      </p:sp>
      <p:sp>
        <p:nvSpPr>
          <p:cNvPr id="26" name="Oval 25"/>
          <p:cNvSpPr/>
          <p:nvPr/>
        </p:nvSpPr>
        <p:spPr>
          <a:xfrm>
            <a:off x="597968" y="311744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54508" y="311744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1135297" y="311744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p:cNvSpPr txBox="1"/>
          <p:nvPr/>
        </p:nvSpPr>
        <p:spPr>
          <a:xfrm>
            <a:off x="2186422" y="3261459"/>
            <a:ext cx="4972000" cy="646331"/>
          </a:xfrm>
          <a:prstGeom prst="rect">
            <a:avLst/>
          </a:prstGeom>
          <a:noFill/>
        </p:spPr>
        <p:txBody>
          <a:bodyPr wrap="square" rtlCol="0">
            <a:spAutoFit/>
          </a:bodyPr>
          <a:lstStyle/>
          <a:p>
            <a:pPr algn="ctr"/>
            <a:r>
              <a:rPr lang="en-GB" sz="3600" b="1" u="sng" dirty="0">
                <a:latin typeface="SassoonPrimaryInfant" pitchFamily="2" charset="0"/>
              </a:rPr>
              <a:t>Segmenting</a:t>
            </a:r>
          </a:p>
        </p:txBody>
      </p:sp>
      <p:pic>
        <p:nvPicPr>
          <p:cNvPr id="2050" name="Picture 2" descr="F:\dog.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263" y="4437112"/>
            <a:ext cx="1415727" cy="16035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nicubunu_P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462" y="4437112"/>
            <a:ext cx="1521976" cy="1521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box.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4647" y="4307513"/>
            <a:ext cx="2428224" cy="168802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8636074" y="6309320"/>
            <a:ext cx="439688" cy="385018"/>
          </a:xfrm>
        </p:spPr>
        <p:txBody>
          <a:bodyPr/>
          <a:lstStyle/>
          <a:p>
            <a:r>
              <a:rPr lang="en-GB" dirty="0"/>
              <a:t>7</a:t>
            </a:r>
          </a:p>
        </p:txBody>
      </p:sp>
    </p:spTree>
    <p:extLst>
      <p:ext uri="{BB962C8B-B14F-4D97-AF65-F5344CB8AC3E}">
        <p14:creationId xmlns:p14="http://schemas.microsoft.com/office/powerpoint/2010/main" val="8539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52160"/>
            <a:ext cx="7996353" cy="5647982"/>
          </a:xfrm>
          <a:prstGeom prst="rect">
            <a:avLst/>
          </a:prstGeom>
        </p:spPr>
      </p:pic>
      <p:sp>
        <p:nvSpPr>
          <p:cNvPr id="2" name="Footer Placeholder 1"/>
          <p:cNvSpPr>
            <a:spLocks noGrp="1"/>
          </p:cNvSpPr>
          <p:nvPr>
            <p:ph type="ftr" sz="quarter" idx="11"/>
          </p:nvPr>
        </p:nvSpPr>
        <p:spPr>
          <a:xfrm>
            <a:off x="8607913" y="6441997"/>
            <a:ext cx="439688" cy="385018"/>
          </a:xfrm>
        </p:spPr>
        <p:txBody>
          <a:bodyPr/>
          <a:lstStyle/>
          <a:p>
            <a:r>
              <a:rPr lang="en-GB" dirty="0"/>
              <a:t>8</a:t>
            </a:r>
          </a:p>
        </p:txBody>
      </p:sp>
    </p:spTree>
    <p:extLst>
      <p:ext uri="{BB962C8B-B14F-4D97-AF65-F5344CB8AC3E}">
        <p14:creationId xmlns:p14="http://schemas.microsoft.com/office/powerpoint/2010/main" val="110933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208912" cy="6740307"/>
          </a:xfrm>
          <a:prstGeom prst="rect">
            <a:avLst/>
          </a:prstGeom>
          <a:noFill/>
        </p:spPr>
        <p:txBody>
          <a:bodyPr wrap="square" rtlCol="0">
            <a:spAutoFit/>
          </a:bodyPr>
          <a:lstStyle/>
          <a:p>
            <a:pPr algn="ctr"/>
            <a:r>
              <a:rPr lang="en-GB" sz="4800" dirty="0">
                <a:latin typeface="SassoonPrimaryInfant" pitchFamily="2" charset="0"/>
              </a:rPr>
              <a:t>duck</a:t>
            </a:r>
          </a:p>
          <a:p>
            <a:pPr algn="ctr"/>
            <a:endParaRPr lang="en-GB" sz="4800" dirty="0">
              <a:latin typeface="SassoonPrimaryInfant" pitchFamily="2" charset="0"/>
            </a:endParaRPr>
          </a:p>
          <a:p>
            <a:pPr algn="ctr"/>
            <a:r>
              <a:rPr lang="en-GB" sz="4800" dirty="0">
                <a:latin typeface="SassoonPrimaryInfant" pitchFamily="2" charset="0"/>
              </a:rPr>
              <a:t>chop</a:t>
            </a:r>
          </a:p>
          <a:p>
            <a:pPr algn="ctr"/>
            <a:endParaRPr lang="en-GB" sz="4800" dirty="0">
              <a:latin typeface="SassoonPrimaryInfant" pitchFamily="2" charset="0"/>
            </a:endParaRPr>
          </a:p>
          <a:p>
            <a:pPr algn="ctr"/>
            <a:r>
              <a:rPr lang="en-GB" sz="4800" dirty="0">
                <a:latin typeface="SassoonPrimaryInfant" pitchFamily="2" charset="0"/>
              </a:rPr>
              <a:t>rain</a:t>
            </a:r>
          </a:p>
          <a:p>
            <a:pPr algn="ctr"/>
            <a:endParaRPr lang="en-GB" sz="4800" dirty="0">
              <a:latin typeface="SassoonPrimaryInfant" pitchFamily="2" charset="0"/>
            </a:endParaRPr>
          </a:p>
          <a:p>
            <a:pPr algn="ctr"/>
            <a:r>
              <a:rPr lang="en-GB" sz="4800" dirty="0">
                <a:latin typeface="SassoonPrimaryInfant" pitchFamily="2" charset="0"/>
              </a:rPr>
              <a:t>fight</a:t>
            </a:r>
          </a:p>
          <a:p>
            <a:pPr algn="ctr"/>
            <a:endParaRPr lang="en-GB" sz="4800" dirty="0">
              <a:latin typeface="SassoonPrimaryInfant" pitchFamily="2" charset="0"/>
            </a:endParaRPr>
          </a:p>
          <a:p>
            <a:pPr algn="ctr"/>
            <a:endParaRPr lang="en-GB" sz="4800" dirty="0">
              <a:latin typeface="SassoonPrimaryInfant" pitchFamily="2" charset="0"/>
            </a:endParaRPr>
          </a:p>
        </p:txBody>
      </p:sp>
      <p:sp>
        <p:nvSpPr>
          <p:cNvPr id="3" name="Oval 2"/>
          <p:cNvSpPr/>
          <p:nvPr/>
        </p:nvSpPr>
        <p:spPr>
          <a:xfrm>
            <a:off x="4211960" y="119675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491951" y="119675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716016" y="263691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004048" y="2633309"/>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163808" y="407707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862623" y="4077072"/>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094391" y="5661248"/>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006639" y="5647013"/>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4753315" y="1340768"/>
            <a:ext cx="3973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157306" y="2771302"/>
            <a:ext cx="3973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06156" y="4221088"/>
            <a:ext cx="3973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21853" y="5777976"/>
            <a:ext cx="61277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a:xfrm>
            <a:off x="8528620" y="6309320"/>
            <a:ext cx="439688" cy="385018"/>
          </a:xfrm>
        </p:spPr>
        <p:txBody>
          <a:bodyPr/>
          <a:lstStyle/>
          <a:p>
            <a:r>
              <a:rPr lang="en-GB" dirty="0"/>
              <a:t>9</a:t>
            </a:r>
          </a:p>
        </p:txBody>
      </p:sp>
    </p:spTree>
    <p:extLst>
      <p:ext uri="{BB962C8B-B14F-4D97-AF65-F5344CB8AC3E}">
        <p14:creationId xmlns:p14="http://schemas.microsoft.com/office/powerpoint/2010/main" val="3980234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A3ABC90424345904DCCF7B9CB3696" ma:contentTypeVersion="18" ma:contentTypeDescription="Create a new document." ma:contentTypeScope="" ma:versionID="83439f8c34439876d312dd5820158e7e">
  <xsd:schema xmlns:xsd="http://www.w3.org/2001/XMLSchema" xmlns:xs="http://www.w3.org/2001/XMLSchema" xmlns:p="http://schemas.microsoft.com/office/2006/metadata/properties" xmlns:ns3="a7f5ac2a-61eb-4ee8-9e15-5bba04f54014" xmlns:ns4="b49bdaa7-d07d-42ff-aebb-d271e4e9ad9c" targetNamespace="http://schemas.microsoft.com/office/2006/metadata/properties" ma:root="true" ma:fieldsID="5e41f99c18e0fbd571abe81b749b704b" ns3:_="" ns4:_="">
    <xsd:import namespace="a7f5ac2a-61eb-4ee8-9e15-5bba04f54014"/>
    <xsd:import namespace="b49bdaa7-d07d-42ff-aebb-d271e4e9ad9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f5ac2a-61eb-4ee8-9e15-5bba04f54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9bdaa7-d07d-42ff-aebb-d271e4e9ad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7f5ac2a-61eb-4ee8-9e15-5bba04f54014" xsi:nil="true"/>
  </documentManagement>
</p:properties>
</file>

<file path=customXml/itemProps1.xml><?xml version="1.0" encoding="utf-8"?>
<ds:datastoreItem xmlns:ds="http://schemas.openxmlformats.org/officeDocument/2006/customXml" ds:itemID="{2F6685ED-A22E-49DE-A2E6-E80786B52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f5ac2a-61eb-4ee8-9e15-5bba04f54014"/>
    <ds:schemaRef ds:uri="b49bdaa7-d07d-42ff-aebb-d271e4e9ad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0380C6-0D88-4C24-BB3F-59815E0E0A35}">
  <ds:schemaRefs>
    <ds:schemaRef ds:uri="http://schemas.microsoft.com/sharepoint/v3/contenttype/forms"/>
  </ds:schemaRefs>
</ds:datastoreItem>
</file>

<file path=customXml/itemProps3.xml><?xml version="1.0" encoding="utf-8"?>
<ds:datastoreItem xmlns:ds="http://schemas.openxmlformats.org/officeDocument/2006/customXml" ds:itemID="{55A78C09-6D72-41E7-AE16-49AC8C71EAF3}">
  <ds:schemaRefs>
    <ds:schemaRef ds:uri="a7f5ac2a-61eb-4ee8-9e15-5bba04f54014"/>
    <ds:schemaRef ds:uri="http://purl.org/dc/elements/1.1/"/>
    <ds:schemaRef ds:uri="http://schemas.microsoft.com/office/2006/metadata/properties"/>
    <ds:schemaRef ds:uri="http://purl.org/dc/terms/"/>
    <ds:schemaRef ds:uri="b49bdaa7-d07d-42ff-aebb-d271e4e9ad9c"/>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1304</TotalTime>
  <Words>2585</Words>
  <Application>Microsoft Office PowerPoint</Application>
  <PresentationFormat>On-screen Show (4:3)</PresentationFormat>
  <Paragraphs>214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SassoonPrimaryInfant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Mrs Harris</cp:lastModifiedBy>
  <cp:revision>84</cp:revision>
  <dcterms:created xsi:type="dcterms:W3CDTF">2014-09-23T08:35:26Z</dcterms:created>
  <dcterms:modified xsi:type="dcterms:W3CDTF">2024-11-20T11:31:26Z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0x010100097A3ABC90424345904DCCF7B9CB3696</vt:lpwstr>
  </property>
</Properties>
</file>